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66" r:id="rId2"/>
    <p:sldId id="267" r:id="rId3"/>
    <p:sldId id="260" r:id="rId4"/>
    <p:sldId id="259" r:id="rId5"/>
    <p:sldId id="257" r:id="rId6"/>
    <p:sldId id="272" r:id="rId7"/>
    <p:sldId id="270" r:id="rId8"/>
    <p:sldId id="275" r:id="rId9"/>
    <p:sldId id="277" r:id="rId10"/>
    <p:sldId id="278" r:id="rId11"/>
    <p:sldId id="273" r:id="rId12"/>
    <p:sldId id="264" r:id="rId13"/>
    <p:sldId id="280" r:id="rId14"/>
    <p:sldId id="274" r:id="rId15"/>
    <p:sldId id="256" r:id="rId16"/>
    <p:sldId id="271" r:id="rId17"/>
    <p:sldId id="258" r:id="rId18"/>
    <p:sldId id="276" r:id="rId19"/>
    <p:sldId id="268" r:id="rId20"/>
    <p:sldId id="261" r:id="rId21"/>
    <p:sldId id="262" r:id="rId22"/>
    <p:sldId id="263" r:id="rId23"/>
    <p:sldId id="279" r:id="rId24"/>
    <p:sldId id="265" r:id="rId25"/>
  </p:sldIdLst>
  <p:sldSz cx="18288000" cy="10287000"/>
  <p:notesSz cx="6858000" cy="9144000"/>
  <p:embeddedFontLst>
    <p:embeddedFont>
      <p:font typeface="Arimo" panose="020B0604020202020204" charset="0"/>
      <p:regular r:id="rId27"/>
    </p:embeddedFont>
    <p:embeddedFont>
      <p:font typeface="Arimo Bold" panose="020B0604020202020204" charset="0"/>
      <p:regular r:id="rId28"/>
    </p:embeddedFont>
    <p:embeddedFont>
      <p:font typeface="Calibri" panose="020F0502020204030204" pitchFamily="34" charset="0"/>
      <p:regular r:id="rId29"/>
      <p:bold r:id="rId30"/>
      <p:italic r:id="rId31"/>
      <p:boldItalic r:id="rId32"/>
    </p:embeddedFont>
    <p:embeddedFont>
      <p:font typeface="Clear Sans Bold" panose="020B0604020202020204" charset="0"/>
      <p:regular r:id="rId33"/>
    </p:embeddedFont>
    <p:embeddedFont>
      <p:font typeface="Clear Sans Regular"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C9EF"/>
    <a:srgbClr val="3EDAD8"/>
    <a:srgbClr val="2C92D5"/>
    <a:srgbClr val="86EAE9"/>
    <a:srgbClr val="13538A"/>
    <a:srgbClr val="DBF9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28499" autoAdjust="0"/>
  </p:normalViewPr>
  <p:slideViewPr>
    <p:cSldViewPr>
      <p:cViewPr varScale="1">
        <p:scale>
          <a:sx n="16" d="100"/>
          <a:sy n="16" d="100"/>
        </p:scale>
        <p:origin x="2914"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jpeg>
</file>

<file path=ppt/media/image18.png>
</file>

<file path=ppt/media/image19.sv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jpeg>
</file>

<file path=ppt/media/image33.png>
</file>

<file path=ppt/media/image34.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76C88-797E-42A8-A673-5174B1AC7307}" type="datetimeFigureOut">
              <a:rPr lang="en-US" smtClean="0"/>
              <a:t>12/23/2023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9A856-4719-43D2-BFD1-D9093162FC5A}" type="slidenum">
              <a:rPr lang="en-US" smtClean="0"/>
              <a:t>‹#›</a:t>
            </a:fld>
            <a:endParaRPr lang="en-US"/>
          </a:p>
        </p:txBody>
      </p:sp>
    </p:spTree>
    <p:extLst>
      <p:ext uri="{BB962C8B-B14F-4D97-AF65-F5344CB8AC3E}">
        <p14:creationId xmlns:p14="http://schemas.microsoft.com/office/powerpoint/2010/main" val="2961786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a:t>
            </a:fld>
            <a:endParaRPr lang="en-US"/>
          </a:p>
        </p:txBody>
      </p:sp>
    </p:spTree>
    <p:extLst>
      <p:ext uri="{BB962C8B-B14F-4D97-AF65-F5344CB8AC3E}">
        <p14:creationId xmlns:p14="http://schemas.microsoft.com/office/powerpoint/2010/main" val="2489959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13</a:t>
            </a:fld>
            <a:endParaRPr lang="en-US"/>
          </a:p>
        </p:txBody>
      </p:sp>
    </p:spTree>
    <p:extLst>
      <p:ext uri="{BB962C8B-B14F-4D97-AF65-F5344CB8AC3E}">
        <p14:creationId xmlns:p14="http://schemas.microsoft.com/office/powerpoint/2010/main" val="2442308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14</a:t>
            </a:fld>
            <a:endParaRPr lang="en-US"/>
          </a:p>
        </p:txBody>
      </p:sp>
    </p:spTree>
    <p:extLst>
      <p:ext uri="{BB962C8B-B14F-4D97-AF65-F5344CB8AC3E}">
        <p14:creationId xmlns:p14="http://schemas.microsoft.com/office/powerpoint/2010/main" val="3658161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2</a:t>
            </a:fld>
            <a:endParaRPr lang="en-US"/>
          </a:p>
        </p:txBody>
      </p:sp>
    </p:spTree>
    <p:extLst>
      <p:ext uri="{BB962C8B-B14F-4D97-AF65-F5344CB8AC3E}">
        <p14:creationId xmlns:p14="http://schemas.microsoft.com/office/powerpoint/2010/main" val="171597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3</a:t>
            </a:fld>
            <a:endParaRPr lang="en-US"/>
          </a:p>
        </p:txBody>
      </p:sp>
    </p:spTree>
    <p:extLst>
      <p:ext uri="{BB962C8B-B14F-4D97-AF65-F5344CB8AC3E}">
        <p14:creationId xmlns:p14="http://schemas.microsoft.com/office/powerpoint/2010/main" val="149521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4</a:t>
            </a:fld>
            <a:endParaRPr lang="en-US"/>
          </a:p>
        </p:txBody>
      </p:sp>
    </p:spTree>
    <p:extLst>
      <p:ext uri="{BB962C8B-B14F-4D97-AF65-F5344CB8AC3E}">
        <p14:creationId xmlns:p14="http://schemas.microsoft.com/office/powerpoint/2010/main" val="346293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5</a:t>
            </a:fld>
            <a:endParaRPr lang="en-US"/>
          </a:p>
        </p:txBody>
      </p:sp>
    </p:spTree>
    <p:extLst>
      <p:ext uri="{BB962C8B-B14F-4D97-AF65-F5344CB8AC3E}">
        <p14:creationId xmlns:p14="http://schemas.microsoft.com/office/powerpoint/2010/main" val="27357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nhập kho: </a:t>
            </a:r>
          </a:p>
          <a:p>
            <a:pPr marL="628650" lvl="1" indent="-171450">
              <a:lnSpc>
                <a:spcPts val="3000"/>
              </a:lnSpc>
              <a:buFont typeface="Arial" panose="020B0604020202020204" pitchFamily="34" charset="0"/>
              <a:buChar char="•"/>
            </a:pPr>
            <a:r>
              <a:rPr lang="en-US" sz="1200" spc="100">
                <a:solidFill>
                  <a:srgbClr val="191919"/>
                </a:solidFill>
                <a:latin typeface="Arimo"/>
              </a:rPr>
              <a:t>- Nhập kho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Giá nhập và giá vốn có khác nhau?</a:t>
            </a:r>
          </a:p>
          <a:p>
            <a:pPr marL="171450" indent="-171450">
              <a:buFontTx/>
              <a:buChar char="-"/>
            </a:pPr>
            <a:r>
              <a:rPr lang="en-US"/>
              <a:t>Xuất kho:</a:t>
            </a:r>
          </a:p>
          <a:p>
            <a:pPr marL="628650" lvl="1" indent="-171450">
              <a:lnSpc>
                <a:spcPts val="3000"/>
              </a:lnSpc>
              <a:buFont typeface="Arial" panose="020B0604020202020204" pitchFamily="34" charset="0"/>
              <a:buChar char="•"/>
            </a:pPr>
            <a:r>
              <a:rPr lang="en-US" sz="1200" spc="100">
                <a:solidFill>
                  <a:srgbClr val="191919"/>
                </a:solidFill>
                <a:latin typeface="Arimo"/>
              </a:rPr>
              <a:t>- Xuất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trước xuất trước hay theo HSD?</a:t>
            </a:r>
          </a:p>
          <a:p>
            <a:pPr marL="628650" lvl="1" indent="-171450">
              <a:lnSpc>
                <a:spcPts val="3000"/>
              </a:lnSpc>
              <a:buFont typeface="Arial" panose="020B0604020202020204" pitchFamily="34" charset="0"/>
              <a:buChar char="•"/>
            </a:pPr>
            <a:r>
              <a:rPr lang="en-US" sz="1200" spc="100">
                <a:solidFill>
                  <a:srgbClr val="191919"/>
                </a:solidFill>
                <a:latin typeface="Arimo"/>
              </a:rPr>
              <a:t>- Xuất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Cách tính giá xuất?</a:t>
            </a:r>
          </a:p>
          <a:p>
            <a:pPr marL="171450" indent="-171450">
              <a:buFontTx/>
              <a:buChar char="-"/>
            </a:pPr>
            <a:r>
              <a:rPr lang="en-US"/>
              <a:t>Tồn kho: </a:t>
            </a:r>
          </a:p>
          <a:p>
            <a:pPr marL="628650" lvl="1" indent="-171450">
              <a:lnSpc>
                <a:spcPts val="3000"/>
              </a:lnSpc>
              <a:buFont typeface="Arial" panose="020B0604020202020204" pitchFamily="34" charset="0"/>
              <a:buChar char="•"/>
            </a:pPr>
            <a:r>
              <a:rPr lang="en-US" sz="1200" spc="100">
                <a:solidFill>
                  <a:srgbClr val="191919"/>
                </a:solidFill>
                <a:latin typeface="Arimo"/>
              </a:rPr>
              <a:t>- Làm sao để quản lý tồn kho?</a:t>
            </a:r>
          </a:p>
          <a:p>
            <a:pPr marL="628650" lvl="1" indent="-171450">
              <a:lnSpc>
                <a:spcPts val="3000"/>
              </a:lnSpc>
              <a:buFont typeface="Arial" panose="020B0604020202020204" pitchFamily="34" charset="0"/>
              <a:buChar char="•"/>
            </a:pPr>
            <a:r>
              <a:rPr lang="en-US" sz="1200" spc="100">
                <a:solidFill>
                  <a:srgbClr val="191919"/>
                </a:solidFill>
                <a:latin typeface="Arimo"/>
              </a:rPr>
              <a:t>- Có quản lý, kiểm kê được số lượng tồn của hang hoá trong kho hay không?</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6</a:t>
            </a:fld>
            <a:endParaRPr lang="en-US"/>
          </a:p>
        </p:txBody>
      </p:sp>
    </p:spTree>
    <p:extLst>
      <p:ext uri="{BB962C8B-B14F-4D97-AF65-F5344CB8AC3E}">
        <p14:creationId xmlns:p14="http://schemas.microsoft.com/office/powerpoint/2010/main" val="1895524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7</a:t>
            </a:fld>
            <a:endParaRPr lang="en-US"/>
          </a:p>
        </p:txBody>
      </p:sp>
    </p:spTree>
    <p:extLst>
      <p:ext uri="{BB962C8B-B14F-4D97-AF65-F5344CB8AC3E}">
        <p14:creationId xmlns:p14="http://schemas.microsoft.com/office/powerpoint/2010/main" val="3023350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10</a:t>
            </a:fld>
            <a:endParaRPr lang="en-US"/>
          </a:p>
        </p:txBody>
      </p:sp>
    </p:spTree>
    <p:extLst>
      <p:ext uri="{BB962C8B-B14F-4D97-AF65-F5344CB8AC3E}">
        <p14:creationId xmlns:p14="http://schemas.microsoft.com/office/powerpoint/2010/main" val="2772789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kết luận: </a:t>
            </a:r>
          </a:p>
          <a:p>
            <a:pPr marL="171450" indent="-171450">
              <a:buFont typeface="Arial" panose="020B0604020202020204" pitchFamily="34" charset="0"/>
              <a:buChar char="•"/>
            </a:pPr>
            <a:r>
              <a:rPr lang="vi-VN"/>
              <a:t>Hiểu rõ hơn về cách hoạt động và cách sử dụng nền tảng lập trình web ASP.NET CORE MVC 6, SQL Server và các thư viện hỗ trợ của nó.</a:t>
            </a:r>
          </a:p>
          <a:p>
            <a:pPr marL="171450" indent="-171450">
              <a:buFont typeface="Arial" panose="020B0604020202020204" pitchFamily="34" charset="0"/>
              <a:buChar char="•"/>
            </a:pPr>
            <a:r>
              <a:rPr lang="vi-VN"/>
              <a:t>Xây dựng giao diện người dùng bắt mắt, dễ sử dụng và thân thiện.</a:t>
            </a:r>
          </a:p>
          <a:p>
            <a:pPr marL="171450" indent="-171450">
              <a:buFont typeface="Arial" panose="020B0604020202020204" pitchFamily="34" charset="0"/>
              <a:buChar char="•"/>
            </a:pPr>
            <a:r>
              <a:rPr lang="vi-VN"/>
              <a:t>Triển khai cơ chế đa luồng và caching để tối ưu hiệu suất và hiệu năng hệ thống.</a:t>
            </a:r>
          </a:p>
          <a:p>
            <a:pPr marL="171450" indent="-171450">
              <a:buFont typeface="Arial" panose="020B0604020202020204" pitchFamily="34" charset="0"/>
              <a:buChar char="•"/>
            </a:pPr>
            <a:r>
              <a:rPr lang="vi-VN"/>
              <a:t>Xây dựng chức năng quản lý bán hàng, bao gồm sản phẩm, giá cả và khách hàng.</a:t>
            </a:r>
          </a:p>
          <a:p>
            <a:pPr marL="171450" indent="-171450">
              <a:buFont typeface="Arial" panose="020B0604020202020204" pitchFamily="34" charset="0"/>
              <a:buChar char="•"/>
            </a:pPr>
            <a:r>
              <a:rPr lang="vi-VN"/>
              <a:t>Đảm bảo tính bảo mật và quyền riêng tư cho dữ liệu trong hệ thống.</a:t>
            </a:r>
          </a:p>
          <a:p>
            <a:pPr marL="171450" indent="-171450">
              <a:buFont typeface="Arial" panose="020B0604020202020204" pitchFamily="34" charset="0"/>
              <a:buChar char="•"/>
            </a:pPr>
            <a:r>
              <a:rPr lang="vi-VN"/>
              <a:t>Ngoài ra qua quá trình thực hiện đồ án em còn học hỏi được nhiều kiến thức nghiệp vụ thực tế từ giảng viên hướng dẫn là thầy Cao Hữu Thanh Vũ.</a:t>
            </a:r>
            <a:endParaRPr lang="en-US"/>
          </a:p>
          <a:p>
            <a:pPr marL="171450" indent="-171450">
              <a:buFont typeface="Arial" panose="020B0604020202020204" pitchFamily="34" charset="0"/>
              <a:buChar char="•"/>
            </a:pPr>
            <a:endParaRPr lang="en-US"/>
          </a:p>
          <a:p>
            <a:pPr marL="171450" indent="-171450">
              <a:buFont typeface="Arial" panose="020B0604020202020204" pitchFamily="34" charset="0"/>
              <a:buChar char="•"/>
            </a:pPr>
            <a:endParaRPr lang="en-US"/>
          </a:p>
          <a:p>
            <a:pPr marL="171450" indent="-171450">
              <a:buFontTx/>
              <a:buChar char="-"/>
            </a:pPr>
            <a:r>
              <a:rPr lang="en-US"/>
              <a:t>Hướng phát triển</a:t>
            </a:r>
          </a:p>
          <a:p>
            <a:pPr marL="171450" indent="-171450">
              <a:buFont typeface="Arial" panose="020B0604020202020204" pitchFamily="34" charset="0"/>
              <a:buChar char="•"/>
            </a:pPr>
            <a:r>
              <a:rPr lang="vi-VN"/>
              <a:t>Mã hoá thông tin cá nhân, bảo mật hệ thống chẵc chẽ hơn.</a:t>
            </a:r>
          </a:p>
          <a:p>
            <a:pPr marL="171450" indent="-171450">
              <a:buFont typeface="Arial" panose="020B0604020202020204" pitchFamily="34" charset="0"/>
              <a:buChar char="•"/>
            </a:pPr>
            <a:r>
              <a:rPr lang="vi-VN"/>
              <a:t>Xuất nội bộ.</a:t>
            </a:r>
          </a:p>
          <a:p>
            <a:pPr marL="171450" indent="-171450">
              <a:buFont typeface="Arial" panose="020B0604020202020204" pitchFamily="34" charset="0"/>
              <a:buChar char="•"/>
            </a:pPr>
            <a:r>
              <a:rPr lang="vi-VN"/>
              <a:t>Thu nợ và trả nợ. </a:t>
            </a:r>
          </a:p>
          <a:p>
            <a:pPr marL="171450" indent="-171450">
              <a:buFont typeface="Arial" panose="020B0604020202020204" pitchFamily="34" charset="0"/>
              <a:buChar char="•"/>
            </a:pPr>
            <a:r>
              <a:rPr lang="vi-VN"/>
              <a:t>Theo dõi quá trình vận chuyển của các đơn vị vận chuyển.</a:t>
            </a:r>
            <a:r>
              <a:rPr lang="en-US"/>
              <a:t>	</a:t>
            </a:r>
            <a:endParaRPr lang="vi-VN"/>
          </a:p>
          <a:p>
            <a:pPr marL="171450" indent="-171450">
              <a:buFont typeface="Arial" panose="020B0604020202020204" pitchFamily="34" charset="0"/>
              <a:buChar char="•"/>
            </a:pPr>
            <a:r>
              <a:rPr lang="vi-VN"/>
              <a:t>Theo dõi quá trình làm việc của nhân viên.</a:t>
            </a:r>
          </a:p>
          <a:p>
            <a:pPr marL="171450" indent="-171450">
              <a:buFont typeface="Arial" panose="020B0604020202020204" pitchFamily="34" charset="0"/>
              <a:buChar char="•"/>
            </a:pPr>
            <a:r>
              <a:rPr lang="vi-VN"/>
              <a:t>Phát triển và chạy song song trên mobile.</a:t>
            </a: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12</a:t>
            </a:fld>
            <a:endParaRPr lang="en-US"/>
          </a:p>
        </p:txBody>
      </p:sp>
    </p:spTree>
    <p:extLst>
      <p:ext uri="{BB962C8B-B14F-4D97-AF65-F5344CB8AC3E}">
        <p14:creationId xmlns:p14="http://schemas.microsoft.com/office/powerpoint/2010/main" val="3477547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svg"/><Relationship Id="rId7" Type="http://schemas.openxmlformats.org/officeDocument/2006/relationships/image" Target="../media/image1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9.svg"/><Relationship Id="rId5" Type="http://schemas.openxmlformats.org/officeDocument/2006/relationships/image" Target="../media/image5.svg"/><Relationship Id="rId10" Type="http://schemas.openxmlformats.org/officeDocument/2006/relationships/image" Target="../media/image8.png"/><Relationship Id="rId4" Type="http://schemas.openxmlformats.org/officeDocument/2006/relationships/image" Target="../media/image4.png"/><Relationship Id="rId9" Type="http://schemas.openxmlformats.org/officeDocument/2006/relationships/image" Target="../media/image7.svg"/></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7.sv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23.svg"/><Relationship Id="rId18" Type="http://schemas.openxmlformats.org/officeDocument/2006/relationships/image" Target="../media/image28.png"/><Relationship Id="rId3" Type="http://schemas.openxmlformats.org/officeDocument/2006/relationships/image" Target="../media/image3.svg"/><Relationship Id="rId21" Type="http://schemas.openxmlformats.org/officeDocument/2006/relationships/image" Target="../media/image31.svg"/><Relationship Id="rId7" Type="http://schemas.openxmlformats.org/officeDocument/2006/relationships/image" Target="../media/image13.svg"/><Relationship Id="rId12" Type="http://schemas.openxmlformats.org/officeDocument/2006/relationships/image" Target="../media/image22.png"/><Relationship Id="rId17" Type="http://schemas.openxmlformats.org/officeDocument/2006/relationships/image" Target="../media/image27.svg"/><Relationship Id="rId2" Type="http://schemas.openxmlformats.org/officeDocument/2006/relationships/image" Target="../media/image2.png"/><Relationship Id="rId16" Type="http://schemas.openxmlformats.org/officeDocument/2006/relationships/image" Target="../media/image26.png"/><Relationship Id="rId20"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9.svg"/><Relationship Id="rId5" Type="http://schemas.openxmlformats.org/officeDocument/2006/relationships/image" Target="../media/image7.svg"/><Relationship Id="rId15" Type="http://schemas.openxmlformats.org/officeDocument/2006/relationships/image" Target="../media/image25.svg"/><Relationship Id="rId10" Type="http://schemas.openxmlformats.org/officeDocument/2006/relationships/image" Target="../media/image8.png"/><Relationship Id="rId19" Type="http://schemas.openxmlformats.org/officeDocument/2006/relationships/image" Target="../media/image29.svg"/><Relationship Id="rId4" Type="http://schemas.openxmlformats.org/officeDocument/2006/relationships/image" Target="../media/image6.png"/><Relationship Id="rId9" Type="http://schemas.openxmlformats.org/officeDocument/2006/relationships/image" Target="../media/image5.svg"/><Relationship Id="rId14" Type="http://schemas.openxmlformats.org/officeDocument/2006/relationships/image" Target="../media/image24.png"/></Relationships>
</file>

<file path=ppt/slides/_rels/slide2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svg"/><Relationship Id="rId7" Type="http://schemas.openxmlformats.org/officeDocument/2006/relationships/image" Target="../media/image1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9.svg"/><Relationship Id="rId5" Type="http://schemas.openxmlformats.org/officeDocument/2006/relationships/image" Target="../media/image5.svg"/><Relationship Id="rId10" Type="http://schemas.openxmlformats.org/officeDocument/2006/relationships/image" Target="../media/image8.png"/><Relationship Id="rId4" Type="http://schemas.openxmlformats.org/officeDocument/2006/relationships/image" Target="../media/image4.png"/><Relationship Id="rId9" Type="http://schemas.openxmlformats.org/officeDocument/2006/relationships/image" Target="../media/image7.sv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2.jpeg"/><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19.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7.sv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AutoShape 5">
            <a:extLst>
              <a:ext uri="{FF2B5EF4-FFF2-40B4-BE49-F238E27FC236}">
                <a16:creationId xmlns:a16="http://schemas.microsoft.com/office/drawing/2014/main" id="{C6A3FD05-920E-42C7-8769-F6B7163D7774}"/>
              </a:ext>
            </a:extLst>
          </p:cNvPr>
          <p:cNvSpPr/>
          <p:nvPr/>
        </p:nvSpPr>
        <p:spPr>
          <a:xfrm>
            <a:off x="0" y="0"/>
            <a:ext cx="18288000" cy="10287000"/>
          </a:xfrm>
          <a:prstGeom prst="rect">
            <a:avLst/>
          </a:prstGeom>
          <a:solidFill>
            <a:srgbClr val="86EAE9">
              <a:alpha val="29804"/>
            </a:srgbClr>
          </a:solidFill>
        </p:spPr>
      </p:sp>
      <p:grpSp>
        <p:nvGrpSpPr>
          <p:cNvPr id="12" name="Group 14">
            <a:extLst>
              <a:ext uri="{FF2B5EF4-FFF2-40B4-BE49-F238E27FC236}">
                <a16:creationId xmlns:a16="http://schemas.microsoft.com/office/drawing/2014/main" id="{1D14FD8D-BCF3-447E-9DD6-55495FA5ECB4}"/>
              </a:ext>
            </a:extLst>
          </p:cNvPr>
          <p:cNvGrpSpPr/>
          <p:nvPr/>
        </p:nvGrpSpPr>
        <p:grpSpPr>
          <a:xfrm rot="-8100000">
            <a:off x="-582027" y="241356"/>
            <a:ext cx="1164053" cy="1162190"/>
            <a:chOff x="0" y="0"/>
            <a:chExt cx="6350000" cy="6339840"/>
          </a:xfrm>
        </p:grpSpPr>
        <p:sp>
          <p:nvSpPr>
            <p:cNvPr id="13" name="Freeform 15">
              <a:extLst>
                <a:ext uri="{FF2B5EF4-FFF2-40B4-BE49-F238E27FC236}">
                  <a16:creationId xmlns:a16="http://schemas.microsoft.com/office/drawing/2014/main" id="{6158C114-A75B-4E26-9E9B-C50812F4880B}"/>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grpSp>
        <p:nvGrpSpPr>
          <p:cNvPr id="14" name="Group 14">
            <a:extLst>
              <a:ext uri="{FF2B5EF4-FFF2-40B4-BE49-F238E27FC236}">
                <a16:creationId xmlns:a16="http://schemas.microsoft.com/office/drawing/2014/main" id="{F58A4B07-25AD-4477-9ED8-51110AF254DC}"/>
              </a:ext>
            </a:extLst>
          </p:cNvPr>
          <p:cNvGrpSpPr/>
          <p:nvPr/>
        </p:nvGrpSpPr>
        <p:grpSpPr>
          <a:xfrm rot="2714635">
            <a:off x="17705985" y="241351"/>
            <a:ext cx="1164053" cy="1162190"/>
            <a:chOff x="0" y="0"/>
            <a:chExt cx="6350000" cy="6339840"/>
          </a:xfrm>
        </p:grpSpPr>
        <p:sp>
          <p:nvSpPr>
            <p:cNvPr id="15" name="Freeform 15">
              <a:extLst>
                <a:ext uri="{FF2B5EF4-FFF2-40B4-BE49-F238E27FC236}">
                  <a16:creationId xmlns:a16="http://schemas.microsoft.com/office/drawing/2014/main" id="{130E6398-12B5-4A1A-AC5B-6A8FC5324F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TextBox 5">
            <a:extLst>
              <a:ext uri="{FF2B5EF4-FFF2-40B4-BE49-F238E27FC236}">
                <a16:creationId xmlns:a16="http://schemas.microsoft.com/office/drawing/2014/main" id="{8DD2914F-99B5-4441-8435-C85A238E1021}"/>
              </a:ext>
            </a:extLst>
          </p:cNvPr>
          <p:cNvSpPr txBox="1"/>
          <p:nvPr/>
        </p:nvSpPr>
        <p:spPr>
          <a:xfrm>
            <a:off x="837738" y="680462"/>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TRƯỜNG ĐẠI HỌC TÀI NGUYÊN VÀ MÔI TRƯỜNG TP.HCM</a:t>
            </a:r>
          </a:p>
        </p:txBody>
      </p:sp>
      <p:sp>
        <p:nvSpPr>
          <p:cNvPr id="17" name="TextBox 5">
            <a:extLst>
              <a:ext uri="{FF2B5EF4-FFF2-40B4-BE49-F238E27FC236}">
                <a16:creationId xmlns:a16="http://schemas.microsoft.com/office/drawing/2014/main" id="{CB00EC35-426F-4F30-BBB8-281453A0C642}"/>
              </a:ext>
            </a:extLst>
          </p:cNvPr>
          <p:cNvSpPr txBox="1"/>
          <p:nvPr/>
        </p:nvSpPr>
        <p:spPr>
          <a:xfrm>
            <a:off x="853026" y="1185015"/>
            <a:ext cx="16643118" cy="530017"/>
          </a:xfrm>
          <a:prstGeom prst="rect">
            <a:avLst/>
          </a:prstGeom>
        </p:spPr>
        <p:txBody>
          <a:bodyPr wrap="square" lIns="0" tIns="0" rIns="0" bIns="0" rtlCol="0" anchor="t">
            <a:spAutoFit/>
          </a:bodyPr>
          <a:lstStyle/>
          <a:p>
            <a:pPr algn="ctr">
              <a:lnSpc>
                <a:spcPts val="4620"/>
              </a:lnSpc>
            </a:pPr>
            <a:r>
              <a:rPr lang="en-US" sz="2400" b="1">
                <a:solidFill>
                  <a:schemeClr val="tx1">
                    <a:lumMod val="95000"/>
                    <a:lumOff val="5000"/>
                  </a:schemeClr>
                </a:solidFill>
                <a:latin typeface="Clear Sans Bold" panose="020B0604020202020204" charset="0"/>
                <a:cs typeface="Clear Sans Bold" panose="020B0604020202020204" charset="0"/>
              </a:rPr>
              <a:t>KHOA HỆ THỐNG THÔNG TIN VÀ VIỄN THÁM</a:t>
            </a:r>
          </a:p>
        </p:txBody>
      </p:sp>
      <p:grpSp>
        <p:nvGrpSpPr>
          <p:cNvPr id="20" name="Group 19">
            <a:extLst>
              <a:ext uri="{FF2B5EF4-FFF2-40B4-BE49-F238E27FC236}">
                <a16:creationId xmlns:a16="http://schemas.microsoft.com/office/drawing/2014/main" id="{E9EB6BE0-9803-430F-9CE0-26A56938B4D9}"/>
              </a:ext>
            </a:extLst>
          </p:cNvPr>
          <p:cNvGrpSpPr/>
          <p:nvPr/>
        </p:nvGrpSpPr>
        <p:grpSpPr>
          <a:xfrm rot="8100000">
            <a:off x="240425" y="9705904"/>
            <a:ext cx="1164053" cy="1162190"/>
            <a:chOff x="0" y="0"/>
            <a:chExt cx="6350000" cy="6339840"/>
          </a:xfrm>
        </p:grpSpPr>
        <p:sp>
          <p:nvSpPr>
            <p:cNvPr id="21" name="Freeform 20">
              <a:extLst>
                <a:ext uri="{FF2B5EF4-FFF2-40B4-BE49-F238E27FC236}">
                  <a16:creationId xmlns:a16="http://schemas.microsoft.com/office/drawing/2014/main" id="{8A9EEE0E-E89D-4C47-BD95-610C3C9981DD}"/>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2" name="Group 21">
            <a:extLst>
              <a:ext uri="{FF2B5EF4-FFF2-40B4-BE49-F238E27FC236}">
                <a16:creationId xmlns:a16="http://schemas.microsoft.com/office/drawing/2014/main" id="{7C001040-A251-4BA3-8F4D-9418B7B35AED}"/>
              </a:ext>
            </a:extLst>
          </p:cNvPr>
          <p:cNvGrpSpPr/>
          <p:nvPr/>
        </p:nvGrpSpPr>
        <p:grpSpPr>
          <a:xfrm rot="2700000" flipV="1">
            <a:off x="16883541" y="9713370"/>
            <a:ext cx="1164053" cy="1162190"/>
            <a:chOff x="0" y="0"/>
            <a:chExt cx="6350000" cy="6339840"/>
          </a:xfrm>
        </p:grpSpPr>
        <p:sp>
          <p:nvSpPr>
            <p:cNvPr id="23" name="Freeform 20">
              <a:extLst>
                <a:ext uri="{FF2B5EF4-FFF2-40B4-BE49-F238E27FC236}">
                  <a16:creationId xmlns:a16="http://schemas.microsoft.com/office/drawing/2014/main" id="{1208AF65-18A8-48FC-B87C-5EAC63B6FB6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8" name="Group 27">
            <a:extLst>
              <a:ext uri="{FF2B5EF4-FFF2-40B4-BE49-F238E27FC236}">
                <a16:creationId xmlns:a16="http://schemas.microsoft.com/office/drawing/2014/main" id="{8F162C11-362E-4D62-B24A-BF2593E75DD4}"/>
              </a:ext>
            </a:extLst>
          </p:cNvPr>
          <p:cNvGrpSpPr/>
          <p:nvPr/>
        </p:nvGrpSpPr>
        <p:grpSpPr>
          <a:xfrm>
            <a:off x="822430" y="5129548"/>
            <a:ext cx="16643139" cy="2438399"/>
            <a:chOff x="822429" y="2705101"/>
            <a:chExt cx="16643139" cy="2438399"/>
          </a:xfrm>
        </p:grpSpPr>
        <p:sp>
          <p:nvSpPr>
            <p:cNvPr id="24" name="Rectangle 23">
              <a:extLst>
                <a:ext uri="{FF2B5EF4-FFF2-40B4-BE49-F238E27FC236}">
                  <a16:creationId xmlns:a16="http://schemas.microsoft.com/office/drawing/2014/main" id="{4105D052-46A4-4E4F-8983-D02A776BD66B}"/>
                </a:ext>
              </a:extLst>
            </p:cNvPr>
            <p:cNvSpPr/>
            <p:nvPr/>
          </p:nvSpPr>
          <p:spPr>
            <a:xfrm>
              <a:off x="822450" y="2705101"/>
              <a:ext cx="16643118" cy="2438399"/>
            </a:xfrm>
            <a:custGeom>
              <a:avLst/>
              <a:gdLst>
                <a:gd name="connsiteX0" fmla="*/ 0 w 16643118"/>
                <a:gd name="connsiteY0" fmla="*/ 0 h 2438399"/>
                <a:gd name="connsiteX1" fmla="*/ 1026326 w 16643118"/>
                <a:gd name="connsiteY1" fmla="*/ 0 h 2438399"/>
                <a:gd name="connsiteX2" fmla="*/ 1553358 w 16643118"/>
                <a:gd name="connsiteY2" fmla="*/ 0 h 2438399"/>
                <a:gd name="connsiteX3" fmla="*/ 2246821 w 16643118"/>
                <a:gd name="connsiteY3" fmla="*/ 0 h 2438399"/>
                <a:gd name="connsiteX4" fmla="*/ 3273147 w 16643118"/>
                <a:gd name="connsiteY4" fmla="*/ 0 h 2438399"/>
                <a:gd name="connsiteX5" fmla="*/ 3800179 w 16643118"/>
                <a:gd name="connsiteY5" fmla="*/ 0 h 2438399"/>
                <a:gd name="connsiteX6" fmla="*/ 4493642 w 16643118"/>
                <a:gd name="connsiteY6" fmla="*/ 0 h 2438399"/>
                <a:gd name="connsiteX7" fmla="*/ 5519967 w 16643118"/>
                <a:gd name="connsiteY7" fmla="*/ 0 h 2438399"/>
                <a:gd name="connsiteX8" fmla="*/ 6213431 w 16643118"/>
                <a:gd name="connsiteY8" fmla="*/ 0 h 2438399"/>
                <a:gd name="connsiteX9" fmla="*/ 6740463 w 16643118"/>
                <a:gd name="connsiteY9" fmla="*/ 0 h 2438399"/>
                <a:gd name="connsiteX10" fmla="*/ 7267495 w 16643118"/>
                <a:gd name="connsiteY10" fmla="*/ 0 h 2438399"/>
                <a:gd name="connsiteX11" fmla="*/ 7628096 w 16643118"/>
                <a:gd name="connsiteY11" fmla="*/ 0 h 2438399"/>
                <a:gd name="connsiteX12" fmla="*/ 7988697 w 16643118"/>
                <a:gd name="connsiteY12" fmla="*/ 0 h 2438399"/>
                <a:gd name="connsiteX13" fmla="*/ 8349298 w 16643118"/>
                <a:gd name="connsiteY13" fmla="*/ 0 h 2438399"/>
                <a:gd name="connsiteX14" fmla="*/ 9209192 w 16643118"/>
                <a:gd name="connsiteY14" fmla="*/ 0 h 2438399"/>
                <a:gd name="connsiteX15" fmla="*/ 10235518 w 16643118"/>
                <a:gd name="connsiteY15" fmla="*/ 0 h 2438399"/>
                <a:gd name="connsiteX16" fmla="*/ 10429687 w 16643118"/>
                <a:gd name="connsiteY16" fmla="*/ 0 h 2438399"/>
                <a:gd name="connsiteX17" fmla="*/ 10623857 w 16643118"/>
                <a:gd name="connsiteY17" fmla="*/ 0 h 2438399"/>
                <a:gd name="connsiteX18" fmla="*/ 11317320 w 16643118"/>
                <a:gd name="connsiteY18" fmla="*/ 0 h 2438399"/>
                <a:gd name="connsiteX19" fmla="*/ 11511490 w 16643118"/>
                <a:gd name="connsiteY19" fmla="*/ 0 h 2438399"/>
                <a:gd name="connsiteX20" fmla="*/ 11872091 w 16643118"/>
                <a:gd name="connsiteY20" fmla="*/ 0 h 2438399"/>
                <a:gd name="connsiteX21" fmla="*/ 12565554 w 16643118"/>
                <a:gd name="connsiteY21" fmla="*/ 0 h 2438399"/>
                <a:gd name="connsiteX22" fmla="*/ 13092586 w 16643118"/>
                <a:gd name="connsiteY22" fmla="*/ 0 h 2438399"/>
                <a:gd name="connsiteX23" fmla="*/ 13619618 w 16643118"/>
                <a:gd name="connsiteY23" fmla="*/ 0 h 2438399"/>
                <a:gd name="connsiteX24" fmla="*/ 14313081 w 16643118"/>
                <a:gd name="connsiteY24" fmla="*/ 0 h 2438399"/>
                <a:gd name="connsiteX25" fmla="*/ 15172976 w 16643118"/>
                <a:gd name="connsiteY25" fmla="*/ 0 h 2438399"/>
                <a:gd name="connsiteX26" fmla="*/ 15866439 w 16643118"/>
                <a:gd name="connsiteY26" fmla="*/ 0 h 2438399"/>
                <a:gd name="connsiteX27" fmla="*/ 16643118 w 16643118"/>
                <a:gd name="connsiteY27" fmla="*/ 0 h 2438399"/>
                <a:gd name="connsiteX28" fmla="*/ 16643118 w 16643118"/>
                <a:gd name="connsiteY28" fmla="*/ 585216 h 2438399"/>
                <a:gd name="connsiteX29" fmla="*/ 16643118 w 16643118"/>
                <a:gd name="connsiteY29" fmla="*/ 1146048 h 2438399"/>
                <a:gd name="connsiteX30" fmla="*/ 16643118 w 16643118"/>
                <a:gd name="connsiteY30" fmla="*/ 1804415 h 2438399"/>
                <a:gd name="connsiteX31" fmla="*/ 16643118 w 16643118"/>
                <a:gd name="connsiteY31" fmla="*/ 2438399 h 2438399"/>
                <a:gd name="connsiteX32" fmla="*/ 15616792 w 16643118"/>
                <a:gd name="connsiteY32" fmla="*/ 2438399 h 2438399"/>
                <a:gd name="connsiteX33" fmla="*/ 15089760 w 16643118"/>
                <a:gd name="connsiteY33" fmla="*/ 2438399 h 2438399"/>
                <a:gd name="connsiteX34" fmla="*/ 14895591 w 16643118"/>
                <a:gd name="connsiteY34" fmla="*/ 2438399 h 2438399"/>
                <a:gd name="connsiteX35" fmla="*/ 14368559 w 16643118"/>
                <a:gd name="connsiteY35" fmla="*/ 2438399 h 2438399"/>
                <a:gd name="connsiteX36" fmla="*/ 13841526 w 16643118"/>
                <a:gd name="connsiteY36" fmla="*/ 2438399 h 2438399"/>
                <a:gd name="connsiteX37" fmla="*/ 13314494 w 16643118"/>
                <a:gd name="connsiteY37" fmla="*/ 2438399 h 2438399"/>
                <a:gd name="connsiteX38" fmla="*/ 12288169 w 16643118"/>
                <a:gd name="connsiteY38" fmla="*/ 2438399 h 2438399"/>
                <a:gd name="connsiteX39" fmla="*/ 11428274 w 16643118"/>
                <a:gd name="connsiteY39" fmla="*/ 2438399 h 2438399"/>
                <a:gd name="connsiteX40" fmla="*/ 10401949 w 16643118"/>
                <a:gd name="connsiteY40" fmla="*/ 2438399 h 2438399"/>
                <a:gd name="connsiteX41" fmla="*/ 9708485 w 16643118"/>
                <a:gd name="connsiteY41" fmla="*/ 2438399 h 2438399"/>
                <a:gd name="connsiteX42" fmla="*/ 8848591 w 16643118"/>
                <a:gd name="connsiteY42" fmla="*/ 2438399 h 2438399"/>
                <a:gd name="connsiteX43" fmla="*/ 8487990 w 16643118"/>
                <a:gd name="connsiteY43" fmla="*/ 2438399 h 2438399"/>
                <a:gd name="connsiteX44" fmla="*/ 7794527 w 16643118"/>
                <a:gd name="connsiteY44" fmla="*/ 2438399 h 2438399"/>
                <a:gd name="connsiteX45" fmla="*/ 6768201 w 16643118"/>
                <a:gd name="connsiteY45" fmla="*/ 2438399 h 2438399"/>
                <a:gd name="connsiteX46" fmla="*/ 6574032 w 16643118"/>
                <a:gd name="connsiteY46" fmla="*/ 2438399 h 2438399"/>
                <a:gd name="connsiteX47" fmla="*/ 6047000 w 16643118"/>
                <a:gd name="connsiteY47" fmla="*/ 2438399 h 2438399"/>
                <a:gd name="connsiteX48" fmla="*/ 5020674 w 16643118"/>
                <a:gd name="connsiteY48" fmla="*/ 2438399 h 2438399"/>
                <a:gd name="connsiteX49" fmla="*/ 3994348 w 16643118"/>
                <a:gd name="connsiteY49" fmla="*/ 2438399 h 2438399"/>
                <a:gd name="connsiteX50" fmla="*/ 3633747 w 16643118"/>
                <a:gd name="connsiteY50" fmla="*/ 2438399 h 2438399"/>
                <a:gd name="connsiteX51" fmla="*/ 2940284 w 16643118"/>
                <a:gd name="connsiteY51" fmla="*/ 2438399 h 2438399"/>
                <a:gd name="connsiteX52" fmla="*/ 2746114 w 16643118"/>
                <a:gd name="connsiteY52" fmla="*/ 2438399 h 2438399"/>
                <a:gd name="connsiteX53" fmla="*/ 2052651 w 16643118"/>
                <a:gd name="connsiteY53" fmla="*/ 2438399 h 2438399"/>
                <a:gd name="connsiteX54" fmla="*/ 1359188 w 16643118"/>
                <a:gd name="connsiteY54" fmla="*/ 2438399 h 2438399"/>
                <a:gd name="connsiteX55" fmla="*/ 1165018 w 16643118"/>
                <a:gd name="connsiteY55" fmla="*/ 2438399 h 2438399"/>
                <a:gd name="connsiteX56" fmla="*/ 637986 w 16643118"/>
                <a:gd name="connsiteY56" fmla="*/ 2438399 h 2438399"/>
                <a:gd name="connsiteX57" fmla="*/ 0 w 16643118"/>
                <a:gd name="connsiteY57" fmla="*/ 2438399 h 2438399"/>
                <a:gd name="connsiteX58" fmla="*/ 0 w 16643118"/>
                <a:gd name="connsiteY58" fmla="*/ 1901951 h 2438399"/>
                <a:gd name="connsiteX59" fmla="*/ 0 w 16643118"/>
                <a:gd name="connsiteY59" fmla="*/ 1292351 h 2438399"/>
                <a:gd name="connsiteX60" fmla="*/ 0 w 16643118"/>
                <a:gd name="connsiteY60" fmla="*/ 755904 h 2438399"/>
                <a:gd name="connsiteX61" fmla="*/ 0 w 16643118"/>
                <a:gd name="connsiteY61" fmla="*/ 0 h 2438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643118" h="2438399" fill="none" extrusionOk="0">
                  <a:moveTo>
                    <a:pt x="0" y="0"/>
                  </a:moveTo>
                  <a:cubicBezTo>
                    <a:pt x="303539" y="9957"/>
                    <a:pt x="797234" y="8729"/>
                    <a:pt x="1026326" y="0"/>
                  </a:cubicBezTo>
                  <a:cubicBezTo>
                    <a:pt x="1255418" y="-8729"/>
                    <a:pt x="1318012" y="-10816"/>
                    <a:pt x="1553358" y="0"/>
                  </a:cubicBezTo>
                  <a:cubicBezTo>
                    <a:pt x="1788704" y="10816"/>
                    <a:pt x="1991891" y="-10954"/>
                    <a:pt x="2246821" y="0"/>
                  </a:cubicBezTo>
                  <a:cubicBezTo>
                    <a:pt x="2501751" y="10954"/>
                    <a:pt x="2968248" y="7629"/>
                    <a:pt x="3273147" y="0"/>
                  </a:cubicBezTo>
                  <a:cubicBezTo>
                    <a:pt x="3578046" y="-7629"/>
                    <a:pt x="3681788" y="19687"/>
                    <a:pt x="3800179" y="0"/>
                  </a:cubicBezTo>
                  <a:cubicBezTo>
                    <a:pt x="3918570" y="-19687"/>
                    <a:pt x="4302152" y="-31656"/>
                    <a:pt x="4493642" y="0"/>
                  </a:cubicBezTo>
                  <a:cubicBezTo>
                    <a:pt x="4685132" y="31656"/>
                    <a:pt x="5180433" y="813"/>
                    <a:pt x="5519967" y="0"/>
                  </a:cubicBezTo>
                  <a:cubicBezTo>
                    <a:pt x="5859502" y="-813"/>
                    <a:pt x="5919129" y="-34055"/>
                    <a:pt x="6213431" y="0"/>
                  </a:cubicBezTo>
                  <a:cubicBezTo>
                    <a:pt x="6507733" y="34055"/>
                    <a:pt x="6526558" y="21421"/>
                    <a:pt x="6740463" y="0"/>
                  </a:cubicBezTo>
                  <a:cubicBezTo>
                    <a:pt x="6954368" y="-21421"/>
                    <a:pt x="7028262" y="-3007"/>
                    <a:pt x="7267495" y="0"/>
                  </a:cubicBezTo>
                  <a:cubicBezTo>
                    <a:pt x="7506728" y="3007"/>
                    <a:pt x="7553685" y="-6904"/>
                    <a:pt x="7628096" y="0"/>
                  </a:cubicBezTo>
                  <a:cubicBezTo>
                    <a:pt x="7702507" y="6904"/>
                    <a:pt x="7892597" y="-356"/>
                    <a:pt x="7988697" y="0"/>
                  </a:cubicBezTo>
                  <a:cubicBezTo>
                    <a:pt x="8084797" y="356"/>
                    <a:pt x="8211677" y="-8299"/>
                    <a:pt x="8349298" y="0"/>
                  </a:cubicBezTo>
                  <a:cubicBezTo>
                    <a:pt x="8486919" y="8299"/>
                    <a:pt x="8887790" y="-5821"/>
                    <a:pt x="9209192" y="0"/>
                  </a:cubicBezTo>
                  <a:cubicBezTo>
                    <a:pt x="9530594" y="5821"/>
                    <a:pt x="9824934" y="-35548"/>
                    <a:pt x="10235518" y="0"/>
                  </a:cubicBezTo>
                  <a:cubicBezTo>
                    <a:pt x="10646102" y="35548"/>
                    <a:pt x="10381229" y="2439"/>
                    <a:pt x="10429687" y="0"/>
                  </a:cubicBezTo>
                  <a:cubicBezTo>
                    <a:pt x="10478145" y="-2439"/>
                    <a:pt x="10560739" y="-3340"/>
                    <a:pt x="10623857" y="0"/>
                  </a:cubicBezTo>
                  <a:cubicBezTo>
                    <a:pt x="10686975" y="3340"/>
                    <a:pt x="11009762" y="10798"/>
                    <a:pt x="11317320" y="0"/>
                  </a:cubicBezTo>
                  <a:cubicBezTo>
                    <a:pt x="11624879" y="-10798"/>
                    <a:pt x="11447074" y="-7433"/>
                    <a:pt x="11511490" y="0"/>
                  </a:cubicBezTo>
                  <a:cubicBezTo>
                    <a:pt x="11575906" y="7433"/>
                    <a:pt x="11798189" y="16317"/>
                    <a:pt x="11872091" y="0"/>
                  </a:cubicBezTo>
                  <a:cubicBezTo>
                    <a:pt x="11945993" y="-16317"/>
                    <a:pt x="12260065" y="7489"/>
                    <a:pt x="12565554" y="0"/>
                  </a:cubicBezTo>
                  <a:cubicBezTo>
                    <a:pt x="12871043" y="-7489"/>
                    <a:pt x="12842169" y="17405"/>
                    <a:pt x="13092586" y="0"/>
                  </a:cubicBezTo>
                  <a:cubicBezTo>
                    <a:pt x="13343003" y="-17405"/>
                    <a:pt x="13390121" y="-21049"/>
                    <a:pt x="13619618" y="0"/>
                  </a:cubicBezTo>
                  <a:cubicBezTo>
                    <a:pt x="13849115" y="21049"/>
                    <a:pt x="14093668" y="33634"/>
                    <a:pt x="14313081" y="0"/>
                  </a:cubicBezTo>
                  <a:cubicBezTo>
                    <a:pt x="14532494" y="-33634"/>
                    <a:pt x="14975877" y="-19221"/>
                    <a:pt x="15172976" y="0"/>
                  </a:cubicBezTo>
                  <a:cubicBezTo>
                    <a:pt x="15370075" y="19221"/>
                    <a:pt x="15709089" y="9294"/>
                    <a:pt x="15866439" y="0"/>
                  </a:cubicBezTo>
                  <a:cubicBezTo>
                    <a:pt x="16023789" y="-9294"/>
                    <a:pt x="16305999" y="5823"/>
                    <a:pt x="16643118" y="0"/>
                  </a:cubicBezTo>
                  <a:cubicBezTo>
                    <a:pt x="16627102" y="201839"/>
                    <a:pt x="16618250" y="462026"/>
                    <a:pt x="16643118" y="585216"/>
                  </a:cubicBezTo>
                  <a:cubicBezTo>
                    <a:pt x="16667986" y="708406"/>
                    <a:pt x="16640139" y="1012503"/>
                    <a:pt x="16643118" y="1146048"/>
                  </a:cubicBezTo>
                  <a:cubicBezTo>
                    <a:pt x="16646097" y="1279593"/>
                    <a:pt x="16654266" y="1598051"/>
                    <a:pt x="16643118" y="1804415"/>
                  </a:cubicBezTo>
                  <a:cubicBezTo>
                    <a:pt x="16631970" y="2010779"/>
                    <a:pt x="16635429" y="2135177"/>
                    <a:pt x="16643118" y="2438399"/>
                  </a:cubicBezTo>
                  <a:cubicBezTo>
                    <a:pt x="16253446" y="2481015"/>
                    <a:pt x="15830816" y="2418782"/>
                    <a:pt x="15616792" y="2438399"/>
                  </a:cubicBezTo>
                  <a:cubicBezTo>
                    <a:pt x="15402768" y="2458016"/>
                    <a:pt x="15333822" y="2433659"/>
                    <a:pt x="15089760" y="2438399"/>
                  </a:cubicBezTo>
                  <a:cubicBezTo>
                    <a:pt x="14845698" y="2443139"/>
                    <a:pt x="14959929" y="2432970"/>
                    <a:pt x="14895591" y="2438399"/>
                  </a:cubicBezTo>
                  <a:cubicBezTo>
                    <a:pt x="14831253" y="2443828"/>
                    <a:pt x="14514421" y="2458428"/>
                    <a:pt x="14368559" y="2438399"/>
                  </a:cubicBezTo>
                  <a:cubicBezTo>
                    <a:pt x="14222697" y="2418370"/>
                    <a:pt x="14006467" y="2438148"/>
                    <a:pt x="13841526" y="2438399"/>
                  </a:cubicBezTo>
                  <a:cubicBezTo>
                    <a:pt x="13676585" y="2438650"/>
                    <a:pt x="13564393" y="2454159"/>
                    <a:pt x="13314494" y="2438399"/>
                  </a:cubicBezTo>
                  <a:cubicBezTo>
                    <a:pt x="13064595" y="2422639"/>
                    <a:pt x="12499831" y="2464968"/>
                    <a:pt x="12288169" y="2438399"/>
                  </a:cubicBezTo>
                  <a:cubicBezTo>
                    <a:pt x="12076507" y="2411830"/>
                    <a:pt x="11708078" y="2432073"/>
                    <a:pt x="11428274" y="2438399"/>
                  </a:cubicBezTo>
                  <a:cubicBezTo>
                    <a:pt x="11148470" y="2444725"/>
                    <a:pt x="10816025" y="2403926"/>
                    <a:pt x="10401949" y="2438399"/>
                  </a:cubicBezTo>
                  <a:cubicBezTo>
                    <a:pt x="9987873" y="2472872"/>
                    <a:pt x="9890647" y="2416132"/>
                    <a:pt x="9708485" y="2438399"/>
                  </a:cubicBezTo>
                  <a:cubicBezTo>
                    <a:pt x="9526323" y="2460666"/>
                    <a:pt x="9052960" y="2455912"/>
                    <a:pt x="8848591" y="2438399"/>
                  </a:cubicBezTo>
                  <a:cubicBezTo>
                    <a:pt x="8644222" y="2420886"/>
                    <a:pt x="8593492" y="2451585"/>
                    <a:pt x="8487990" y="2438399"/>
                  </a:cubicBezTo>
                  <a:cubicBezTo>
                    <a:pt x="8382488" y="2425213"/>
                    <a:pt x="7936336" y="2462103"/>
                    <a:pt x="7794527" y="2438399"/>
                  </a:cubicBezTo>
                  <a:cubicBezTo>
                    <a:pt x="7652718" y="2414695"/>
                    <a:pt x="7095582" y="2451302"/>
                    <a:pt x="6768201" y="2438399"/>
                  </a:cubicBezTo>
                  <a:cubicBezTo>
                    <a:pt x="6440820" y="2425496"/>
                    <a:pt x="6663371" y="2443892"/>
                    <a:pt x="6574032" y="2438399"/>
                  </a:cubicBezTo>
                  <a:cubicBezTo>
                    <a:pt x="6484693" y="2432906"/>
                    <a:pt x="6200316" y="2417579"/>
                    <a:pt x="6047000" y="2438399"/>
                  </a:cubicBezTo>
                  <a:cubicBezTo>
                    <a:pt x="5893684" y="2459219"/>
                    <a:pt x="5330843" y="2430370"/>
                    <a:pt x="5020674" y="2438399"/>
                  </a:cubicBezTo>
                  <a:cubicBezTo>
                    <a:pt x="4710505" y="2446428"/>
                    <a:pt x="4453127" y="2474942"/>
                    <a:pt x="3994348" y="2438399"/>
                  </a:cubicBezTo>
                  <a:cubicBezTo>
                    <a:pt x="3535569" y="2401856"/>
                    <a:pt x="3756120" y="2437604"/>
                    <a:pt x="3633747" y="2438399"/>
                  </a:cubicBezTo>
                  <a:cubicBezTo>
                    <a:pt x="3511374" y="2439194"/>
                    <a:pt x="3169877" y="2462659"/>
                    <a:pt x="2940284" y="2438399"/>
                  </a:cubicBezTo>
                  <a:cubicBezTo>
                    <a:pt x="2710691" y="2414139"/>
                    <a:pt x="2786876" y="2444598"/>
                    <a:pt x="2746114" y="2438399"/>
                  </a:cubicBezTo>
                  <a:cubicBezTo>
                    <a:pt x="2705352" y="2432201"/>
                    <a:pt x="2344703" y="2438716"/>
                    <a:pt x="2052651" y="2438399"/>
                  </a:cubicBezTo>
                  <a:cubicBezTo>
                    <a:pt x="1760599" y="2438082"/>
                    <a:pt x="1499636" y="2467473"/>
                    <a:pt x="1359188" y="2438399"/>
                  </a:cubicBezTo>
                  <a:cubicBezTo>
                    <a:pt x="1218740" y="2409325"/>
                    <a:pt x="1204327" y="2433247"/>
                    <a:pt x="1165018" y="2438399"/>
                  </a:cubicBezTo>
                  <a:cubicBezTo>
                    <a:pt x="1125709" y="2443552"/>
                    <a:pt x="784908" y="2429749"/>
                    <a:pt x="637986" y="2438399"/>
                  </a:cubicBezTo>
                  <a:cubicBezTo>
                    <a:pt x="491064" y="2447049"/>
                    <a:pt x="305792" y="2465891"/>
                    <a:pt x="0" y="2438399"/>
                  </a:cubicBezTo>
                  <a:cubicBezTo>
                    <a:pt x="14830" y="2324167"/>
                    <a:pt x="7120" y="2086494"/>
                    <a:pt x="0" y="1901951"/>
                  </a:cubicBezTo>
                  <a:cubicBezTo>
                    <a:pt x="-7120" y="1717408"/>
                    <a:pt x="-1814" y="1522325"/>
                    <a:pt x="0" y="1292351"/>
                  </a:cubicBezTo>
                  <a:cubicBezTo>
                    <a:pt x="1814" y="1062377"/>
                    <a:pt x="-12577" y="995832"/>
                    <a:pt x="0" y="755904"/>
                  </a:cubicBezTo>
                  <a:cubicBezTo>
                    <a:pt x="12577" y="515976"/>
                    <a:pt x="-5374" y="304101"/>
                    <a:pt x="0" y="0"/>
                  </a:cubicBezTo>
                  <a:close/>
                </a:path>
                <a:path w="16643118" h="2438399" stroke="0" extrusionOk="0">
                  <a:moveTo>
                    <a:pt x="0" y="0"/>
                  </a:moveTo>
                  <a:cubicBezTo>
                    <a:pt x="304654" y="34626"/>
                    <a:pt x="651691" y="2068"/>
                    <a:pt x="859894" y="0"/>
                  </a:cubicBezTo>
                  <a:cubicBezTo>
                    <a:pt x="1068097" y="-2068"/>
                    <a:pt x="1211497" y="-22600"/>
                    <a:pt x="1553358" y="0"/>
                  </a:cubicBezTo>
                  <a:cubicBezTo>
                    <a:pt x="1895219" y="22600"/>
                    <a:pt x="1854784" y="17900"/>
                    <a:pt x="2080390" y="0"/>
                  </a:cubicBezTo>
                  <a:cubicBezTo>
                    <a:pt x="2305996" y="-17900"/>
                    <a:pt x="2598526" y="16152"/>
                    <a:pt x="2940284" y="0"/>
                  </a:cubicBezTo>
                  <a:cubicBezTo>
                    <a:pt x="3282042" y="-16152"/>
                    <a:pt x="3038352" y="5753"/>
                    <a:pt x="3134454" y="0"/>
                  </a:cubicBezTo>
                  <a:cubicBezTo>
                    <a:pt x="3230556" y="-5753"/>
                    <a:pt x="3767486" y="-29426"/>
                    <a:pt x="3994348" y="0"/>
                  </a:cubicBezTo>
                  <a:cubicBezTo>
                    <a:pt x="4221210" y="29426"/>
                    <a:pt x="4127013" y="-7148"/>
                    <a:pt x="4188518" y="0"/>
                  </a:cubicBezTo>
                  <a:cubicBezTo>
                    <a:pt x="4250023" y="7148"/>
                    <a:pt x="4553969" y="6772"/>
                    <a:pt x="4881981" y="0"/>
                  </a:cubicBezTo>
                  <a:cubicBezTo>
                    <a:pt x="5209993" y="-6772"/>
                    <a:pt x="5063984" y="12722"/>
                    <a:pt x="5242582" y="0"/>
                  </a:cubicBezTo>
                  <a:cubicBezTo>
                    <a:pt x="5421180" y="-12722"/>
                    <a:pt x="5659803" y="25490"/>
                    <a:pt x="5769614" y="0"/>
                  </a:cubicBezTo>
                  <a:cubicBezTo>
                    <a:pt x="5879425" y="-25490"/>
                    <a:pt x="6573796" y="-37312"/>
                    <a:pt x="6795940" y="0"/>
                  </a:cubicBezTo>
                  <a:cubicBezTo>
                    <a:pt x="7018084" y="37312"/>
                    <a:pt x="7203423" y="-10070"/>
                    <a:pt x="7322972" y="0"/>
                  </a:cubicBezTo>
                  <a:cubicBezTo>
                    <a:pt x="7442521" y="10070"/>
                    <a:pt x="8134113" y="26537"/>
                    <a:pt x="8349298" y="0"/>
                  </a:cubicBezTo>
                  <a:cubicBezTo>
                    <a:pt x="8564483" y="-26537"/>
                    <a:pt x="8888127" y="-20443"/>
                    <a:pt x="9209192" y="0"/>
                  </a:cubicBezTo>
                  <a:cubicBezTo>
                    <a:pt x="9530257" y="20443"/>
                    <a:pt x="9496954" y="5548"/>
                    <a:pt x="9569793" y="0"/>
                  </a:cubicBezTo>
                  <a:cubicBezTo>
                    <a:pt x="9642632" y="-5548"/>
                    <a:pt x="9723510" y="8236"/>
                    <a:pt x="9763963" y="0"/>
                  </a:cubicBezTo>
                  <a:cubicBezTo>
                    <a:pt x="9804416" y="-8236"/>
                    <a:pt x="9967690" y="1450"/>
                    <a:pt x="10124563" y="0"/>
                  </a:cubicBezTo>
                  <a:cubicBezTo>
                    <a:pt x="10281436" y="-1450"/>
                    <a:pt x="10641937" y="34625"/>
                    <a:pt x="10818027" y="0"/>
                  </a:cubicBezTo>
                  <a:cubicBezTo>
                    <a:pt x="10994117" y="-34625"/>
                    <a:pt x="11432191" y="-44602"/>
                    <a:pt x="11844352" y="0"/>
                  </a:cubicBezTo>
                  <a:cubicBezTo>
                    <a:pt x="12256514" y="44602"/>
                    <a:pt x="12338931" y="-4951"/>
                    <a:pt x="12537816" y="0"/>
                  </a:cubicBezTo>
                  <a:cubicBezTo>
                    <a:pt x="12736701" y="4951"/>
                    <a:pt x="12814738" y="988"/>
                    <a:pt x="13064848" y="0"/>
                  </a:cubicBezTo>
                  <a:cubicBezTo>
                    <a:pt x="13314958" y="-988"/>
                    <a:pt x="13472687" y="21802"/>
                    <a:pt x="13758311" y="0"/>
                  </a:cubicBezTo>
                  <a:cubicBezTo>
                    <a:pt x="14043935" y="-21802"/>
                    <a:pt x="14277197" y="17123"/>
                    <a:pt x="14784636" y="0"/>
                  </a:cubicBezTo>
                  <a:cubicBezTo>
                    <a:pt x="15292075" y="-17123"/>
                    <a:pt x="15146112" y="2175"/>
                    <a:pt x="15311669" y="0"/>
                  </a:cubicBezTo>
                  <a:cubicBezTo>
                    <a:pt x="15477226" y="-2175"/>
                    <a:pt x="15826077" y="2344"/>
                    <a:pt x="16005132" y="0"/>
                  </a:cubicBezTo>
                  <a:cubicBezTo>
                    <a:pt x="16184187" y="-2344"/>
                    <a:pt x="16415024" y="-26103"/>
                    <a:pt x="16643118" y="0"/>
                  </a:cubicBezTo>
                  <a:cubicBezTo>
                    <a:pt x="16619518" y="137512"/>
                    <a:pt x="16637226" y="382661"/>
                    <a:pt x="16643118" y="536448"/>
                  </a:cubicBezTo>
                  <a:cubicBezTo>
                    <a:pt x="16649010" y="690235"/>
                    <a:pt x="16635414" y="873063"/>
                    <a:pt x="16643118" y="1194816"/>
                  </a:cubicBezTo>
                  <a:cubicBezTo>
                    <a:pt x="16650822" y="1516569"/>
                    <a:pt x="16624862" y="1636581"/>
                    <a:pt x="16643118" y="1804415"/>
                  </a:cubicBezTo>
                  <a:cubicBezTo>
                    <a:pt x="16661374" y="1972249"/>
                    <a:pt x="16636414" y="2145910"/>
                    <a:pt x="16643118" y="2438399"/>
                  </a:cubicBezTo>
                  <a:cubicBezTo>
                    <a:pt x="16408158" y="2465447"/>
                    <a:pt x="15951839" y="2401998"/>
                    <a:pt x="15616792" y="2438399"/>
                  </a:cubicBezTo>
                  <a:cubicBezTo>
                    <a:pt x="15281745" y="2474800"/>
                    <a:pt x="15204976" y="2464921"/>
                    <a:pt x="14923329" y="2438399"/>
                  </a:cubicBezTo>
                  <a:cubicBezTo>
                    <a:pt x="14641682" y="2411877"/>
                    <a:pt x="14654631" y="2451749"/>
                    <a:pt x="14396297" y="2438399"/>
                  </a:cubicBezTo>
                  <a:cubicBezTo>
                    <a:pt x="14137963" y="2425049"/>
                    <a:pt x="13887736" y="2405459"/>
                    <a:pt x="13536403" y="2438399"/>
                  </a:cubicBezTo>
                  <a:cubicBezTo>
                    <a:pt x="13185070" y="2471339"/>
                    <a:pt x="13354498" y="2443315"/>
                    <a:pt x="13175802" y="2438399"/>
                  </a:cubicBezTo>
                  <a:cubicBezTo>
                    <a:pt x="12997106" y="2433483"/>
                    <a:pt x="12784500" y="2446113"/>
                    <a:pt x="12648770" y="2438399"/>
                  </a:cubicBezTo>
                  <a:cubicBezTo>
                    <a:pt x="12513040" y="2430685"/>
                    <a:pt x="12537867" y="2431383"/>
                    <a:pt x="12454600" y="2438399"/>
                  </a:cubicBezTo>
                  <a:cubicBezTo>
                    <a:pt x="12371333" y="2445416"/>
                    <a:pt x="11955814" y="2415762"/>
                    <a:pt x="11761137" y="2438399"/>
                  </a:cubicBezTo>
                  <a:cubicBezTo>
                    <a:pt x="11566460" y="2461036"/>
                    <a:pt x="11343237" y="2433323"/>
                    <a:pt x="11067673" y="2438399"/>
                  </a:cubicBezTo>
                  <a:cubicBezTo>
                    <a:pt x="10792109" y="2443475"/>
                    <a:pt x="10470589" y="2387631"/>
                    <a:pt x="10041348" y="2438399"/>
                  </a:cubicBezTo>
                  <a:cubicBezTo>
                    <a:pt x="9612108" y="2489167"/>
                    <a:pt x="9708935" y="2436488"/>
                    <a:pt x="9514316" y="2438399"/>
                  </a:cubicBezTo>
                  <a:cubicBezTo>
                    <a:pt x="9319697" y="2440310"/>
                    <a:pt x="9220181" y="2428721"/>
                    <a:pt x="8987284" y="2438399"/>
                  </a:cubicBezTo>
                  <a:cubicBezTo>
                    <a:pt x="8754387" y="2448077"/>
                    <a:pt x="8432655" y="2427751"/>
                    <a:pt x="7960958" y="2438399"/>
                  </a:cubicBezTo>
                  <a:cubicBezTo>
                    <a:pt x="7489261" y="2449047"/>
                    <a:pt x="7390440" y="2426609"/>
                    <a:pt x="7101064" y="2438399"/>
                  </a:cubicBezTo>
                  <a:cubicBezTo>
                    <a:pt x="6811688" y="2450189"/>
                    <a:pt x="6550795" y="2438146"/>
                    <a:pt x="6241169" y="2438399"/>
                  </a:cubicBezTo>
                  <a:cubicBezTo>
                    <a:pt x="5931544" y="2438652"/>
                    <a:pt x="5725279" y="2404942"/>
                    <a:pt x="5547706" y="2438399"/>
                  </a:cubicBezTo>
                  <a:cubicBezTo>
                    <a:pt x="5370133" y="2471856"/>
                    <a:pt x="4835453" y="2478499"/>
                    <a:pt x="4521380" y="2438399"/>
                  </a:cubicBezTo>
                  <a:cubicBezTo>
                    <a:pt x="4207307" y="2398299"/>
                    <a:pt x="4250976" y="2452321"/>
                    <a:pt x="4160780" y="2438399"/>
                  </a:cubicBezTo>
                  <a:cubicBezTo>
                    <a:pt x="4070584" y="2424477"/>
                    <a:pt x="4049266" y="2445963"/>
                    <a:pt x="3966610" y="2438399"/>
                  </a:cubicBezTo>
                  <a:cubicBezTo>
                    <a:pt x="3883954" y="2430836"/>
                    <a:pt x="3583415" y="2459898"/>
                    <a:pt x="3439578" y="2438399"/>
                  </a:cubicBezTo>
                  <a:cubicBezTo>
                    <a:pt x="3295741" y="2416900"/>
                    <a:pt x="2993955" y="2461597"/>
                    <a:pt x="2579683" y="2438399"/>
                  </a:cubicBezTo>
                  <a:cubicBezTo>
                    <a:pt x="2165411" y="2415201"/>
                    <a:pt x="2265713" y="2422105"/>
                    <a:pt x="2052651" y="2438399"/>
                  </a:cubicBezTo>
                  <a:cubicBezTo>
                    <a:pt x="1839589" y="2454693"/>
                    <a:pt x="1732040" y="2412732"/>
                    <a:pt x="1525619" y="2438399"/>
                  </a:cubicBezTo>
                  <a:cubicBezTo>
                    <a:pt x="1319198" y="2464066"/>
                    <a:pt x="1284257" y="2454107"/>
                    <a:pt x="1165018" y="2438399"/>
                  </a:cubicBezTo>
                  <a:cubicBezTo>
                    <a:pt x="1045779" y="2422691"/>
                    <a:pt x="307637" y="2484372"/>
                    <a:pt x="0" y="2438399"/>
                  </a:cubicBezTo>
                  <a:cubicBezTo>
                    <a:pt x="-26922" y="2240726"/>
                    <a:pt x="-11836" y="2083910"/>
                    <a:pt x="0" y="1804415"/>
                  </a:cubicBezTo>
                  <a:cubicBezTo>
                    <a:pt x="11836" y="1524920"/>
                    <a:pt x="-16423" y="1484295"/>
                    <a:pt x="0" y="1267967"/>
                  </a:cubicBezTo>
                  <a:cubicBezTo>
                    <a:pt x="16423" y="1051639"/>
                    <a:pt x="-20345" y="910753"/>
                    <a:pt x="0" y="682752"/>
                  </a:cubicBezTo>
                  <a:cubicBezTo>
                    <a:pt x="20345" y="454751"/>
                    <a:pt x="25517" y="316398"/>
                    <a:pt x="0" y="0"/>
                  </a:cubicBezTo>
                  <a:close/>
                </a:path>
              </a:pathLst>
            </a:custGeom>
            <a:solidFill>
              <a:srgbClr val="86EAE9"/>
            </a:solidFill>
            <a:ln>
              <a:solidFill>
                <a:srgbClr val="3EDAD8"/>
              </a:solidFill>
              <a:headEnd type="none" w="med" len="med"/>
              <a:tailEnd type="none" w="med" len="med"/>
              <a:extLst>
                <a:ext uri="{C807C97D-BFC1-408E-A445-0C87EB9F89A2}">
                  <ask:lineSketchStyleProps xmlns:ask="http://schemas.microsoft.com/office/drawing/2018/sketchyshapes" sd="2255151229">
                    <a:prstGeom prst="rect">
                      <a:avLst/>
                    </a:prstGeom>
                    <ask:type>
                      <ask:lineSketchFreehand/>
                    </ask:type>
                  </ask:lineSketchStyleProps>
                </a:ext>
              </a:extLst>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6" name="TextBox 3">
              <a:extLst>
                <a:ext uri="{FF2B5EF4-FFF2-40B4-BE49-F238E27FC236}">
                  <a16:creationId xmlns:a16="http://schemas.microsoft.com/office/drawing/2014/main" id="{A5337FC3-11E2-4EC5-9254-2AD0EDF6D53A}"/>
                </a:ext>
              </a:extLst>
            </p:cNvPr>
            <p:cNvSpPr txBox="1"/>
            <p:nvPr/>
          </p:nvSpPr>
          <p:spPr>
            <a:xfrm>
              <a:off x="822429" y="3023541"/>
              <a:ext cx="16643117" cy="1896994"/>
            </a:xfrm>
            <a:prstGeom prst="rect">
              <a:avLst/>
            </a:prstGeom>
          </p:spPr>
          <p:txBody>
            <a:bodyPr wrap="square" lIns="0" tIns="0" rIns="0" bIns="0" rtlCol="0" anchor="t">
              <a:spAutoFit/>
            </a:bodyPr>
            <a:lstStyle/>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XÂY DỰNG PHẦN MỀM QUẢN LÝ MUA BÁN &amp; </a:t>
              </a:r>
            </a:p>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BẢO HÀNH VẬT TƯ Y TẾ</a:t>
              </a:r>
            </a:p>
          </p:txBody>
        </p:sp>
      </p:grpSp>
      <p:pic>
        <p:nvPicPr>
          <p:cNvPr id="30" name="Picture 29" descr="A logo with a person holding a book&#10;&#10;Description automatically generated">
            <a:extLst>
              <a:ext uri="{FF2B5EF4-FFF2-40B4-BE49-F238E27FC236}">
                <a16:creationId xmlns:a16="http://schemas.microsoft.com/office/drawing/2014/main" id="{F97A1D77-39A4-41D9-AA3D-FE8C345B88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028" y="1863555"/>
            <a:ext cx="1943113" cy="1943113"/>
          </a:xfrm>
          <a:prstGeom prst="rect">
            <a:avLst/>
          </a:prstGeom>
        </p:spPr>
      </p:pic>
      <p:grpSp>
        <p:nvGrpSpPr>
          <p:cNvPr id="32" name="Group 31">
            <a:extLst>
              <a:ext uri="{FF2B5EF4-FFF2-40B4-BE49-F238E27FC236}">
                <a16:creationId xmlns:a16="http://schemas.microsoft.com/office/drawing/2014/main" id="{315D5928-E619-4F10-A5BF-C407C272FC9B}"/>
              </a:ext>
            </a:extLst>
          </p:cNvPr>
          <p:cNvGrpSpPr/>
          <p:nvPr/>
        </p:nvGrpSpPr>
        <p:grpSpPr>
          <a:xfrm>
            <a:off x="776638" y="7876146"/>
            <a:ext cx="16658429" cy="1073552"/>
            <a:chOff x="807138" y="6692937"/>
            <a:chExt cx="16658429" cy="1073552"/>
          </a:xfrm>
        </p:grpSpPr>
        <p:sp>
          <p:nvSpPr>
            <p:cNvPr id="27" name="TextBox 4">
              <a:extLst>
                <a:ext uri="{FF2B5EF4-FFF2-40B4-BE49-F238E27FC236}">
                  <a16:creationId xmlns:a16="http://schemas.microsoft.com/office/drawing/2014/main" id="{9AA2EF43-360E-48BB-9312-71F40BF5F5A8}"/>
                </a:ext>
              </a:extLst>
            </p:cNvPr>
            <p:cNvSpPr txBox="1"/>
            <p:nvPr/>
          </p:nvSpPr>
          <p:spPr>
            <a:xfrm>
              <a:off x="807138" y="6692937"/>
              <a:ext cx="16643119" cy="629981"/>
            </a:xfrm>
            <a:prstGeom prst="rect">
              <a:avLst/>
            </a:prstGeom>
          </p:spPr>
          <p:txBody>
            <a:bodyPr wrap="square" lIns="0" tIns="0" rIns="0" bIns="0" rtlCol="0" anchor="t">
              <a:spAutoFit/>
            </a:bodyPr>
            <a:lstStyle/>
            <a:p>
              <a:pPr algn="ctr">
                <a:lnSpc>
                  <a:spcPts val="5740"/>
                </a:lnSpc>
              </a:pPr>
              <a:r>
                <a:rPr lang="en-US" sz="2800">
                  <a:solidFill>
                    <a:schemeClr val="tx1">
                      <a:lumMod val="95000"/>
                      <a:lumOff val="5000"/>
                    </a:schemeClr>
                  </a:solidFill>
                  <a:latin typeface="Clear Sans Regular"/>
                </a:rPr>
                <a:t>GVHD: </a:t>
              </a:r>
              <a:r>
                <a:rPr lang="en-US" sz="2800" b="1">
                  <a:solidFill>
                    <a:schemeClr val="tx1">
                      <a:lumMod val="95000"/>
                      <a:lumOff val="5000"/>
                    </a:schemeClr>
                  </a:solidFill>
                  <a:latin typeface="Clear Sans Regular"/>
                </a:rPr>
                <a:t>THS. CAO HỮU THANH VŨ</a:t>
              </a:r>
            </a:p>
          </p:txBody>
        </p:sp>
        <p:sp>
          <p:nvSpPr>
            <p:cNvPr id="31" name="TextBox 4">
              <a:extLst>
                <a:ext uri="{FF2B5EF4-FFF2-40B4-BE49-F238E27FC236}">
                  <a16:creationId xmlns:a16="http://schemas.microsoft.com/office/drawing/2014/main" id="{DEE8EA19-06EC-4052-9EE3-06EA6BFB6956}"/>
                </a:ext>
              </a:extLst>
            </p:cNvPr>
            <p:cNvSpPr txBox="1"/>
            <p:nvPr/>
          </p:nvSpPr>
          <p:spPr>
            <a:xfrm>
              <a:off x="822450" y="7139394"/>
              <a:ext cx="16643117" cy="627095"/>
            </a:xfrm>
            <a:prstGeom prst="rect">
              <a:avLst/>
            </a:prstGeom>
          </p:spPr>
          <p:txBody>
            <a:bodyPr wrap="square" lIns="0" tIns="0" rIns="0" bIns="0" rtlCol="0" anchor="t">
              <a:spAutoFit/>
            </a:bodyPr>
            <a:lstStyle/>
            <a:p>
              <a:pPr algn="ctr">
                <a:lnSpc>
                  <a:spcPts val="5740"/>
                </a:lnSpc>
              </a:pPr>
              <a:r>
                <a:rPr lang="en-US" sz="2400">
                  <a:solidFill>
                    <a:schemeClr val="tx1">
                      <a:lumMod val="95000"/>
                      <a:lumOff val="5000"/>
                    </a:schemeClr>
                  </a:solidFill>
                  <a:latin typeface="Clear Sans Regular"/>
                </a:rPr>
                <a:t>SV thực hiện: </a:t>
              </a:r>
              <a:r>
                <a:rPr lang="en-US" sz="2400" b="1">
                  <a:solidFill>
                    <a:schemeClr val="tx1">
                      <a:lumMod val="95000"/>
                      <a:lumOff val="5000"/>
                    </a:schemeClr>
                  </a:solidFill>
                  <a:latin typeface="Clear Sans Regular"/>
                </a:rPr>
                <a:t>NGUYỄN THANH Ý - 0850080056</a:t>
              </a:r>
            </a:p>
          </p:txBody>
        </p:sp>
      </p:grpSp>
      <p:sp>
        <p:nvSpPr>
          <p:cNvPr id="33" name="TextBox 4">
            <a:extLst>
              <a:ext uri="{FF2B5EF4-FFF2-40B4-BE49-F238E27FC236}">
                <a16:creationId xmlns:a16="http://schemas.microsoft.com/office/drawing/2014/main" id="{4AABBE5C-EFF9-48CA-A6D7-1B9B9C66AE7F}"/>
              </a:ext>
            </a:extLst>
          </p:cNvPr>
          <p:cNvSpPr txBox="1"/>
          <p:nvPr/>
        </p:nvSpPr>
        <p:spPr>
          <a:xfrm>
            <a:off x="822428" y="4082976"/>
            <a:ext cx="16643119" cy="68589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5740"/>
              </a:lnSpc>
            </a:pPr>
            <a:r>
              <a:rPr lang="en-US" sz="4400">
                <a:ln w="0"/>
                <a:solidFill>
                  <a:schemeClr val="accent1"/>
                </a:solidFill>
                <a:effectLst>
                  <a:outerShdw blurRad="38100" dist="25400" dir="5400000" algn="ctr" rotWithShape="0">
                    <a:srgbClr val="6E747A">
                      <a:alpha val="43000"/>
                    </a:srgbClr>
                  </a:outerShdw>
                </a:effectLst>
                <a:latin typeface="Clear Sans Bold" panose="020B0604020202020204" charset="0"/>
                <a:cs typeface="Clear Sans Bold" panose="020B0604020202020204" charset="0"/>
              </a:rPr>
              <a:t>ĐỒ ÁN TỐT NGHIỆP</a:t>
            </a:r>
          </a:p>
        </p:txBody>
      </p:sp>
      <p:sp>
        <p:nvSpPr>
          <p:cNvPr id="35" name="TextBox 5">
            <a:extLst>
              <a:ext uri="{FF2B5EF4-FFF2-40B4-BE49-F238E27FC236}">
                <a16:creationId xmlns:a16="http://schemas.microsoft.com/office/drawing/2014/main" id="{64643717-3D67-4EE0-AA25-92075D21BFEF}"/>
              </a:ext>
            </a:extLst>
          </p:cNvPr>
          <p:cNvSpPr txBox="1"/>
          <p:nvPr/>
        </p:nvSpPr>
        <p:spPr>
          <a:xfrm>
            <a:off x="822428" y="223900"/>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BỘ TÀI NGUYÊN VÀ MÔI TRƯỜNG</a:t>
            </a:r>
          </a:p>
        </p:txBody>
      </p:sp>
    </p:spTree>
    <p:extLst>
      <p:ext uri="{BB962C8B-B14F-4D97-AF65-F5344CB8AC3E}">
        <p14:creationId xmlns:p14="http://schemas.microsoft.com/office/powerpoint/2010/main" val="1905183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grpSp>
        <p:nvGrpSpPr>
          <p:cNvPr id="2" name="Group 1">
            <a:extLst>
              <a:ext uri="{FF2B5EF4-FFF2-40B4-BE49-F238E27FC236}">
                <a16:creationId xmlns:a16="http://schemas.microsoft.com/office/drawing/2014/main" id="{D3FFA666-30BD-4ABF-A29F-8D9E1F8249EE}"/>
              </a:ext>
            </a:extLst>
          </p:cNvPr>
          <p:cNvGrpSpPr/>
          <p:nvPr/>
        </p:nvGrpSpPr>
        <p:grpSpPr>
          <a:xfrm>
            <a:off x="1145230" y="2846493"/>
            <a:ext cx="16075876" cy="1205457"/>
            <a:chOff x="1129990" y="3789258"/>
            <a:chExt cx="16075876" cy="1205457"/>
          </a:xfrm>
        </p:grpSpPr>
        <p:grpSp>
          <p:nvGrpSpPr>
            <p:cNvPr id="12" name="Group 5">
              <a:extLst>
                <a:ext uri="{FF2B5EF4-FFF2-40B4-BE49-F238E27FC236}">
                  <a16:creationId xmlns:a16="http://schemas.microsoft.com/office/drawing/2014/main" id="{CA3F7A31-25EA-4F44-AF7D-E843FBD8ACD6}"/>
                </a:ext>
              </a:extLst>
            </p:cNvPr>
            <p:cNvGrpSpPr/>
            <p:nvPr/>
          </p:nvGrpSpPr>
          <p:grpSpPr>
            <a:xfrm>
              <a:off x="1464453" y="3789258"/>
              <a:ext cx="15741413" cy="1205457"/>
              <a:chOff x="-1" y="-1"/>
              <a:chExt cx="23576251" cy="1805438"/>
            </a:xfrm>
          </p:grpSpPr>
          <p:sp>
            <p:nvSpPr>
              <p:cNvPr id="13" name="Freeform 6">
                <a:extLst>
                  <a:ext uri="{FF2B5EF4-FFF2-40B4-BE49-F238E27FC236}">
                    <a16:creationId xmlns:a16="http://schemas.microsoft.com/office/drawing/2014/main" id="{3B578CFA-0959-408A-B860-11A1854B0195}"/>
                  </a:ext>
                </a:extLst>
              </p:cNvPr>
              <p:cNvSpPr/>
              <p:nvPr/>
            </p:nvSpPr>
            <p:spPr>
              <a:xfrm>
                <a:off x="-1" y="-1"/>
                <a:ext cx="23576251" cy="1805438"/>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4" name="Group 7">
              <a:extLst>
                <a:ext uri="{FF2B5EF4-FFF2-40B4-BE49-F238E27FC236}">
                  <a16:creationId xmlns:a16="http://schemas.microsoft.com/office/drawing/2014/main" id="{8203BECA-9611-4B56-B91F-EBBDBE829008}"/>
                </a:ext>
              </a:extLst>
            </p:cNvPr>
            <p:cNvGrpSpPr/>
            <p:nvPr/>
          </p:nvGrpSpPr>
          <p:grpSpPr>
            <a:xfrm>
              <a:off x="1129990" y="3905584"/>
              <a:ext cx="825601" cy="972803"/>
              <a:chOff x="104449" y="-577272"/>
              <a:chExt cx="1100801" cy="1297070"/>
            </a:xfrm>
          </p:grpSpPr>
          <p:sp>
            <p:nvSpPr>
              <p:cNvPr id="15" name="Freeform 8">
                <a:extLst>
                  <a:ext uri="{FF2B5EF4-FFF2-40B4-BE49-F238E27FC236}">
                    <a16:creationId xmlns:a16="http://schemas.microsoft.com/office/drawing/2014/main" id="{0C9928FF-0840-4412-ADC9-0FCEA189CA62}"/>
                  </a:ext>
                </a:extLst>
              </p:cNvPr>
              <p:cNvSpPr/>
              <p:nvPr/>
            </p:nvSpPr>
            <p:spPr>
              <a:xfrm>
                <a:off x="104449" y="-577272"/>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16" name="TextBox 9">
                <a:extLst>
                  <a:ext uri="{FF2B5EF4-FFF2-40B4-BE49-F238E27FC236}">
                    <a16:creationId xmlns:a16="http://schemas.microsoft.com/office/drawing/2014/main" id="{EA407CE2-35B6-4371-8AE1-91B98787F3BF}"/>
                  </a:ext>
                </a:extLst>
              </p:cNvPr>
              <p:cNvSpPr txBox="1"/>
              <p:nvPr/>
            </p:nvSpPr>
            <p:spPr>
              <a:xfrm>
                <a:off x="264330" y="-318639"/>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37" name="TextBox 27">
              <a:extLst>
                <a:ext uri="{FF2B5EF4-FFF2-40B4-BE49-F238E27FC236}">
                  <a16:creationId xmlns:a16="http://schemas.microsoft.com/office/drawing/2014/main" id="{AFE54311-D176-4B7F-BCBC-DEA1239A6CA6}"/>
                </a:ext>
              </a:extLst>
            </p:cNvPr>
            <p:cNvSpPr txBox="1"/>
            <p:nvPr/>
          </p:nvSpPr>
          <p:spPr>
            <a:xfrm>
              <a:off x="2454775" y="4169284"/>
              <a:ext cx="14338291" cy="402931"/>
            </a:xfrm>
            <a:prstGeom prst="rect">
              <a:avLst/>
            </a:prstGeom>
          </p:spPr>
          <p:txBody>
            <a:bodyPr wrap="square" lIns="0" tIns="0" rIns="0" bIns="0" rtlCol="0" anchor="ctr">
              <a:spAutoFit/>
            </a:bodyPr>
            <a:lstStyle/>
            <a:p>
              <a:pPr>
                <a:lnSpc>
                  <a:spcPts val="3354"/>
                </a:lnSpc>
                <a:spcBef>
                  <a:spcPct val="0"/>
                </a:spcBef>
              </a:pPr>
              <a:r>
                <a:rPr lang="en-US" sz="2600" u="none" spc="101">
                  <a:solidFill>
                    <a:srgbClr val="191919"/>
                  </a:solidFill>
                  <a:latin typeface="Arimo Bold"/>
                </a:rPr>
                <a:t>QUẢN LÝ KHO: HÀNG XUẤT, TỒN KHO VỚI PHƯƠNG PHÁP THỰC TẾ ĐÍCH DANH</a:t>
              </a:r>
            </a:p>
          </p:txBody>
        </p:sp>
      </p:grpSp>
      <p:grpSp>
        <p:nvGrpSpPr>
          <p:cNvPr id="5" name="Group 4">
            <a:extLst>
              <a:ext uri="{FF2B5EF4-FFF2-40B4-BE49-F238E27FC236}">
                <a16:creationId xmlns:a16="http://schemas.microsoft.com/office/drawing/2014/main" id="{7A53D415-01C1-40FD-84D7-972E66D29F57}"/>
              </a:ext>
            </a:extLst>
          </p:cNvPr>
          <p:cNvGrpSpPr/>
          <p:nvPr/>
        </p:nvGrpSpPr>
        <p:grpSpPr>
          <a:xfrm>
            <a:off x="1157863" y="4453211"/>
            <a:ext cx="16063243" cy="1205457"/>
            <a:chOff x="6683905" y="3789259"/>
            <a:chExt cx="16063243" cy="1205457"/>
          </a:xfrm>
        </p:grpSpPr>
        <p:grpSp>
          <p:nvGrpSpPr>
            <p:cNvPr id="21" name="Group 13">
              <a:extLst>
                <a:ext uri="{FF2B5EF4-FFF2-40B4-BE49-F238E27FC236}">
                  <a16:creationId xmlns:a16="http://schemas.microsoft.com/office/drawing/2014/main" id="{70B3C0E8-E902-4714-9820-84038C0861BF}"/>
                </a:ext>
              </a:extLst>
            </p:cNvPr>
            <p:cNvGrpSpPr/>
            <p:nvPr/>
          </p:nvGrpSpPr>
          <p:grpSpPr>
            <a:xfrm>
              <a:off x="7005736" y="3789259"/>
              <a:ext cx="15741412" cy="1205457"/>
              <a:chOff x="0" y="0"/>
              <a:chExt cx="23576250" cy="1805439"/>
            </a:xfrm>
          </p:grpSpPr>
          <p:sp>
            <p:nvSpPr>
              <p:cNvPr id="22" name="Freeform 14">
                <a:extLst>
                  <a:ext uri="{FF2B5EF4-FFF2-40B4-BE49-F238E27FC236}">
                    <a16:creationId xmlns:a16="http://schemas.microsoft.com/office/drawing/2014/main" id="{17C433D0-8057-4589-A4E6-D071681C0264}"/>
                  </a:ext>
                </a:extLst>
              </p:cNvPr>
              <p:cNvSpPr/>
              <p:nvPr/>
            </p:nvSpPr>
            <p:spPr>
              <a:xfrm>
                <a:off x="0" y="0"/>
                <a:ext cx="23576250"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23" name="Group 15">
              <a:extLst>
                <a:ext uri="{FF2B5EF4-FFF2-40B4-BE49-F238E27FC236}">
                  <a16:creationId xmlns:a16="http://schemas.microsoft.com/office/drawing/2014/main" id="{AA1E037D-A178-4BF1-B071-E1A19732D8CB}"/>
                </a:ext>
              </a:extLst>
            </p:cNvPr>
            <p:cNvGrpSpPr/>
            <p:nvPr/>
          </p:nvGrpSpPr>
          <p:grpSpPr>
            <a:xfrm>
              <a:off x="6683905" y="3878565"/>
              <a:ext cx="825601" cy="972803"/>
              <a:chOff x="121292" y="-613297"/>
              <a:chExt cx="1100801" cy="1297070"/>
            </a:xfrm>
          </p:grpSpPr>
          <p:sp>
            <p:nvSpPr>
              <p:cNvPr id="24" name="Freeform 16">
                <a:extLst>
                  <a:ext uri="{FF2B5EF4-FFF2-40B4-BE49-F238E27FC236}">
                    <a16:creationId xmlns:a16="http://schemas.microsoft.com/office/drawing/2014/main" id="{0EBFF2C5-A321-4B0B-8BDE-1E75A339DD6C}"/>
                  </a:ext>
                </a:extLst>
              </p:cNvPr>
              <p:cNvSpPr/>
              <p:nvPr/>
            </p:nvSpPr>
            <p:spPr>
              <a:xfrm>
                <a:off x="121292" y="-613297"/>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17">
                <a:extLst>
                  <a:ext uri="{FF2B5EF4-FFF2-40B4-BE49-F238E27FC236}">
                    <a16:creationId xmlns:a16="http://schemas.microsoft.com/office/drawing/2014/main" id="{0CF593C6-03CF-4B6A-ADAB-6534DC6F9A3A}"/>
                  </a:ext>
                </a:extLst>
              </p:cNvPr>
              <p:cNvSpPr txBox="1"/>
              <p:nvPr/>
            </p:nvSpPr>
            <p:spPr>
              <a:xfrm>
                <a:off x="247483" y="-356958"/>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58" name="TextBox 43">
              <a:extLst>
                <a:ext uri="{FF2B5EF4-FFF2-40B4-BE49-F238E27FC236}">
                  <a16:creationId xmlns:a16="http://schemas.microsoft.com/office/drawing/2014/main" id="{FA5876D9-9789-4AA4-A642-34221FCEC03B}"/>
                </a:ext>
              </a:extLst>
            </p:cNvPr>
            <p:cNvSpPr txBox="1"/>
            <p:nvPr/>
          </p:nvSpPr>
          <p:spPr>
            <a:xfrm>
              <a:off x="8020596" y="4183009"/>
              <a:ext cx="14338291" cy="402931"/>
            </a:xfrm>
            <a:prstGeom prst="rect">
              <a:avLst/>
            </a:prstGeom>
          </p:spPr>
          <p:txBody>
            <a:bodyPr wrap="square" lIns="0" tIns="0" rIns="0" bIns="0" rtlCol="0" anchor="ctr">
              <a:spAutoFit/>
            </a:bodyPr>
            <a:lstStyle/>
            <a:p>
              <a:pPr marL="0" lvl="0" indent="0">
                <a:lnSpc>
                  <a:spcPts val="3354"/>
                </a:lnSpc>
                <a:spcBef>
                  <a:spcPct val="0"/>
                </a:spcBef>
              </a:pPr>
              <a:r>
                <a:rPr lang="en-US" sz="2600" u="none" spc="101">
                  <a:solidFill>
                    <a:srgbClr val="191919"/>
                  </a:solidFill>
                  <a:latin typeface="Arimo Bold"/>
                </a:rPr>
                <a:t>QUẢN LÝ GIÁ BÁN: THEO KHÁCH HÀNG, THEO NHÓM HÀNG, THEO ĐƠN VỊ TÍNH</a:t>
              </a:r>
            </a:p>
          </p:txBody>
        </p:sp>
      </p:grpSp>
      <p:grpSp>
        <p:nvGrpSpPr>
          <p:cNvPr id="6" name="Group 5">
            <a:extLst>
              <a:ext uri="{FF2B5EF4-FFF2-40B4-BE49-F238E27FC236}">
                <a16:creationId xmlns:a16="http://schemas.microsoft.com/office/drawing/2014/main" id="{F02185BF-D662-45B8-B943-768C87E1BA31}"/>
              </a:ext>
            </a:extLst>
          </p:cNvPr>
          <p:cNvGrpSpPr/>
          <p:nvPr/>
        </p:nvGrpSpPr>
        <p:grpSpPr>
          <a:xfrm>
            <a:off x="1145229" y="6112126"/>
            <a:ext cx="16076210" cy="1205457"/>
            <a:chOff x="12300750" y="3789259"/>
            <a:chExt cx="16076210" cy="1205457"/>
          </a:xfrm>
        </p:grpSpPr>
        <p:sp>
          <p:nvSpPr>
            <p:cNvPr id="18" name="TextBox 11">
              <a:extLst>
                <a:ext uri="{FF2B5EF4-FFF2-40B4-BE49-F238E27FC236}">
                  <a16:creationId xmlns:a16="http://schemas.microsoft.com/office/drawing/2014/main" id="{EB418BCF-C1CD-483F-8692-7EE1E7D4363C}"/>
                </a:ext>
              </a:extLst>
            </p:cNvPr>
            <p:cNvSpPr txBox="1"/>
            <p:nvPr/>
          </p:nvSpPr>
          <p:spPr>
            <a:xfrm>
              <a:off x="13625869" y="4190520"/>
              <a:ext cx="14338292" cy="402931"/>
            </a:xfrm>
            <a:prstGeom prst="rect">
              <a:avLst/>
            </a:prstGeom>
          </p:spPr>
          <p:txBody>
            <a:bodyPr wrap="square" lIns="0" tIns="0" rIns="0" bIns="0" rtlCol="0" anchor="ctr">
              <a:spAutoFit/>
            </a:bodyPr>
            <a:lstStyle/>
            <a:p>
              <a:pPr marL="0" lvl="0" indent="0">
                <a:lnSpc>
                  <a:spcPts val="3354"/>
                </a:lnSpc>
                <a:spcBef>
                  <a:spcPct val="0"/>
                </a:spcBef>
              </a:pPr>
              <a:r>
                <a:rPr lang="en-US" sz="2600" spc="101">
                  <a:solidFill>
                    <a:srgbClr val="191919"/>
                  </a:solidFill>
                  <a:latin typeface="Arimo Bold"/>
                </a:rPr>
                <a:t>BÁO CÁO LỢI NHUẬN VÀ HỖ TRỢ RA QUYẾT ĐỊNH</a:t>
              </a:r>
              <a:endParaRPr lang="en-US" sz="2600" u="none" spc="101">
                <a:solidFill>
                  <a:srgbClr val="191919"/>
                </a:solidFill>
                <a:latin typeface="Arimo Bold"/>
              </a:endParaRPr>
            </a:p>
          </p:txBody>
        </p:sp>
        <p:grpSp>
          <p:nvGrpSpPr>
            <p:cNvPr id="30" name="Group 21">
              <a:extLst>
                <a:ext uri="{FF2B5EF4-FFF2-40B4-BE49-F238E27FC236}">
                  <a16:creationId xmlns:a16="http://schemas.microsoft.com/office/drawing/2014/main" id="{287D72F3-0CF6-4452-805E-156F54A76017}"/>
                </a:ext>
              </a:extLst>
            </p:cNvPr>
            <p:cNvGrpSpPr/>
            <p:nvPr/>
          </p:nvGrpSpPr>
          <p:grpSpPr>
            <a:xfrm>
              <a:off x="12556543" y="3789259"/>
              <a:ext cx="15820417" cy="1205457"/>
              <a:chOff x="-1" y="0"/>
              <a:chExt cx="23694578" cy="1805439"/>
            </a:xfrm>
          </p:grpSpPr>
          <p:sp>
            <p:nvSpPr>
              <p:cNvPr id="31" name="Freeform 22">
                <a:extLst>
                  <a:ext uri="{FF2B5EF4-FFF2-40B4-BE49-F238E27FC236}">
                    <a16:creationId xmlns:a16="http://schemas.microsoft.com/office/drawing/2014/main" id="{FF2F4869-790D-4B12-B796-573D466818CA}"/>
                  </a:ext>
                </a:extLst>
              </p:cNvPr>
              <p:cNvSpPr/>
              <p:nvPr/>
            </p:nvSpPr>
            <p:spPr>
              <a:xfrm>
                <a:off x="-1" y="0"/>
                <a:ext cx="23694578" cy="1805439"/>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32" name="Group 23">
              <a:extLst>
                <a:ext uri="{FF2B5EF4-FFF2-40B4-BE49-F238E27FC236}">
                  <a16:creationId xmlns:a16="http://schemas.microsoft.com/office/drawing/2014/main" id="{A282D14C-C1B0-4B1A-9BFB-597C3043B4CB}"/>
                </a:ext>
              </a:extLst>
            </p:cNvPr>
            <p:cNvGrpSpPr/>
            <p:nvPr/>
          </p:nvGrpSpPr>
          <p:grpSpPr>
            <a:xfrm>
              <a:off x="12300750" y="3905583"/>
              <a:ext cx="825601" cy="972803"/>
              <a:chOff x="209342" y="-577273"/>
              <a:chExt cx="1100801" cy="1297070"/>
            </a:xfrm>
          </p:grpSpPr>
          <p:sp>
            <p:nvSpPr>
              <p:cNvPr id="33" name="Freeform 24">
                <a:extLst>
                  <a:ext uri="{FF2B5EF4-FFF2-40B4-BE49-F238E27FC236}">
                    <a16:creationId xmlns:a16="http://schemas.microsoft.com/office/drawing/2014/main" id="{8A97D486-523E-4A18-82E3-CE5267E17C0C}"/>
                  </a:ext>
                </a:extLst>
              </p:cNvPr>
              <p:cNvSpPr/>
              <p:nvPr/>
            </p:nvSpPr>
            <p:spPr>
              <a:xfrm>
                <a:off x="209342" y="-577273"/>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7">
                  <a:extLst>
                    <a:ext uri="{96DAC541-7B7A-43D3-8B79-37D633B846F1}">
                      <asvg:svgBlip xmlns:asvg="http://schemas.microsoft.com/office/drawing/2016/SVG/main" r:embed="rId8"/>
                    </a:ext>
                  </a:extLst>
                </a:blip>
                <a:stretch>
                  <a:fillRect l="-8914" r="-8914"/>
                </a:stretch>
              </a:blipFill>
            </p:spPr>
          </p:sp>
          <p:sp>
            <p:nvSpPr>
              <p:cNvPr id="34" name="TextBox 25">
                <a:extLst>
                  <a:ext uri="{FF2B5EF4-FFF2-40B4-BE49-F238E27FC236}">
                    <a16:creationId xmlns:a16="http://schemas.microsoft.com/office/drawing/2014/main" id="{8142CDDB-461D-444E-BA74-203C1299B74B}"/>
                  </a:ext>
                </a:extLst>
              </p:cNvPr>
              <p:cNvSpPr txBox="1"/>
              <p:nvPr/>
            </p:nvSpPr>
            <p:spPr>
              <a:xfrm>
                <a:off x="352378" y="-304386"/>
                <a:ext cx="814728" cy="770544"/>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03</a:t>
                </a:r>
              </a:p>
            </p:txBody>
          </p:sp>
        </p:grpSp>
      </p:grpSp>
      <p:grpSp>
        <p:nvGrpSpPr>
          <p:cNvPr id="7" name="Group 6">
            <a:extLst>
              <a:ext uri="{FF2B5EF4-FFF2-40B4-BE49-F238E27FC236}">
                <a16:creationId xmlns:a16="http://schemas.microsoft.com/office/drawing/2014/main" id="{3818B8EE-C421-471D-A847-7BBA5B40BC44}"/>
              </a:ext>
            </a:extLst>
          </p:cNvPr>
          <p:cNvGrpSpPr/>
          <p:nvPr/>
        </p:nvGrpSpPr>
        <p:grpSpPr>
          <a:xfrm>
            <a:off x="1198723" y="7771041"/>
            <a:ext cx="16022382" cy="1205457"/>
            <a:chOff x="9446333" y="6874518"/>
            <a:chExt cx="16022382" cy="1205457"/>
          </a:xfrm>
        </p:grpSpPr>
        <p:sp>
          <p:nvSpPr>
            <p:cNvPr id="45" name="TextBox 35">
              <a:extLst>
                <a:ext uri="{FF2B5EF4-FFF2-40B4-BE49-F238E27FC236}">
                  <a16:creationId xmlns:a16="http://schemas.microsoft.com/office/drawing/2014/main" id="{22E6ACE8-FDF9-434D-AEAE-9252FEDCA00E}"/>
                </a:ext>
              </a:extLst>
            </p:cNvPr>
            <p:cNvSpPr txBox="1"/>
            <p:nvPr/>
          </p:nvSpPr>
          <p:spPr>
            <a:xfrm>
              <a:off x="10700503" y="7233239"/>
              <a:ext cx="14339643" cy="402931"/>
            </a:xfrm>
            <a:prstGeom prst="rect">
              <a:avLst/>
            </a:prstGeom>
          </p:spPr>
          <p:txBody>
            <a:bodyPr wrap="square" lIns="0" tIns="0" rIns="0" bIns="0" rtlCol="0" anchor="t">
              <a:spAutoFit/>
            </a:bodyPr>
            <a:lstStyle/>
            <a:p>
              <a:pPr marL="0" lvl="0" indent="0">
                <a:lnSpc>
                  <a:spcPts val="3354"/>
                </a:lnSpc>
                <a:spcBef>
                  <a:spcPct val="0"/>
                </a:spcBef>
              </a:pPr>
              <a:r>
                <a:rPr lang="en-US" sz="2600" spc="101">
                  <a:solidFill>
                    <a:srgbClr val="191919"/>
                  </a:solidFill>
                  <a:latin typeface="Arimo Bold"/>
                </a:rPr>
                <a:t>ĐĂNG NHẬP, XÁC THỰC, PHÂN QUYỀN</a:t>
              </a:r>
              <a:endParaRPr lang="en-US" sz="2600" u="none" spc="101">
                <a:solidFill>
                  <a:srgbClr val="191919"/>
                </a:solidFill>
                <a:latin typeface="Arimo Bold"/>
              </a:endParaRPr>
            </a:p>
          </p:txBody>
        </p:sp>
        <p:grpSp>
          <p:nvGrpSpPr>
            <p:cNvPr id="52" name="Group 37">
              <a:extLst>
                <a:ext uri="{FF2B5EF4-FFF2-40B4-BE49-F238E27FC236}">
                  <a16:creationId xmlns:a16="http://schemas.microsoft.com/office/drawing/2014/main" id="{984CD17F-18B0-4D97-B6CF-020D2233DEFC}"/>
                </a:ext>
              </a:extLst>
            </p:cNvPr>
            <p:cNvGrpSpPr/>
            <p:nvPr/>
          </p:nvGrpSpPr>
          <p:grpSpPr>
            <a:xfrm>
              <a:off x="9776376" y="6874518"/>
              <a:ext cx="15692339" cy="1205457"/>
              <a:chOff x="-1" y="0"/>
              <a:chExt cx="23502752" cy="1805439"/>
            </a:xfrm>
          </p:grpSpPr>
          <p:sp>
            <p:nvSpPr>
              <p:cNvPr id="53" name="Freeform 38">
                <a:extLst>
                  <a:ext uri="{FF2B5EF4-FFF2-40B4-BE49-F238E27FC236}">
                    <a16:creationId xmlns:a16="http://schemas.microsoft.com/office/drawing/2014/main" id="{776110C6-AF22-47FD-8A0F-3EF3383AF2E6}"/>
                  </a:ext>
                </a:extLst>
              </p:cNvPr>
              <p:cNvSpPr/>
              <p:nvPr/>
            </p:nvSpPr>
            <p:spPr>
              <a:xfrm>
                <a:off x="-1" y="0"/>
                <a:ext cx="23502752"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54" name="Group 39">
              <a:extLst>
                <a:ext uri="{FF2B5EF4-FFF2-40B4-BE49-F238E27FC236}">
                  <a16:creationId xmlns:a16="http://schemas.microsoft.com/office/drawing/2014/main" id="{4D1F35B8-564F-421B-AFB1-AAAE37F80BFF}"/>
                </a:ext>
              </a:extLst>
            </p:cNvPr>
            <p:cNvGrpSpPr/>
            <p:nvPr/>
          </p:nvGrpSpPr>
          <p:grpSpPr>
            <a:xfrm>
              <a:off x="9446333" y="6990845"/>
              <a:ext cx="825601" cy="972802"/>
              <a:chOff x="110341" y="-577271"/>
              <a:chExt cx="1100801" cy="1297070"/>
            </a:xfrm>
          </p:grpSpPr>
          <p:sp>
            <p:nvSpPr>
              <p:cNvPr id="55" name="Freeform 40">
                <a:extLst>
                  <a:ext uri="{FF2B5EF4-FFF2-40B4-BE49-F238E27FC236}">
                    <a16:creationId xmlns:a16="http://schemas.microsoft.com/office/drawing/2014/main" id="{9C949172-43D6-46FB-B4E0-ACD5A3F1FE63}"/>
                  </a:ext>
                </a:extLst>
              </p:cNvPr>
              <p:cNvSpPr/>
              <p:nvPr/>
            </p:nvSpPr>
            <p:spPr>
              <a:xfrm>
                <a:off x="110341" y="-577271"/>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9">
                  <a:extLst>
                    <a:ext uri="{96DAC541-7B7A-43D3-8B79-37D633B846F1}">
                      <asvg:svgBlip xmlns:asvg="http://schemas.microsoft.com/office/drawing/2016/SVG/main" r:embed="rId10"/>
                    </a:ext>
                  </a:extLst>
                </a:blip>
                <a:stretch>
                  <a:fillRect l="-8914" r="-8914"/>
                </a:stretch>
              </a:blipFill>
            </p:spPr>
          </p:sp>
          <p:sp>
            <p:nvSpPr>
              <p:cNvPr id="56" name="TextBox 41">
                <a:extLst>
                  <a:ext uri="{FF2B5EF4-FFF2-40B4-BE49-F238E27FC236}">
                    <a16:creationId xmlns:a16="http://schemas.microsoft.com/office/drawing/2014/main" id="{EA92AAC2-4E26-4F77-BDA6-A12DB61BD43A}"/>
                  </a:ext>
                </a:extLst>
              </p:cNvPr>
              <p:cNvSpPr txBox="1"/>
              <p:nvPr/>
            </p:nvSpPr>
            <p:spPr>
              <a:xfrm>
                <a:off x="269028" y="-336382"/>
                <a:ext cx="814728" cy="770543"/>
              </a:xfrm>
              <a:prstGeom prst="rect">
                <a:avLst/>
              </a:prstGeom>
            </p:spPr>
            <p:txBody>
              <a:bodyPr wrap="square"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sp>
        <p:nvSpPr>
          <p:cNvPr id="65" name="TextBox 3">
            <a:extLst>
              <a:ext uri="{FF2B5EF4-FFF2-40B4-BE49-F238E27FC236}">
                <a16:creationId xmlns:a16="http://schemas.microsoft.com/office/drawing/2014/main" id="{431779BD-B1E4-4AE1-A14B-20DA525F59FC}"/>
              </a:ext>
            </a:extLst>
          </p:cNvPr>
          <p:cNvSpPr txBox="1"/>
          <p:nvPr/>
        </p:nvSpPr>
        <p:spPr>
          <a:xfrm>
            <a:off x="4929517" y="1414306"/>
            <a:ext cx="8428965" cy="1205458"/>
          </a:xfrm>
          <a:prstGeom prst="rect">
            <a:avLst/>
          </a:prstGeom>
        </p:spPr>
        <p:txBody>
          <a:bodyPr lIns="0" tIns="0" rIns="0" bIns="0" rtlCol="0" anchor="t">
            <a:spAutoFit/>
          </a:bodyPr>
          <a:lstStyle/>
          <a:p>
            <a:pPr marL="0" lvl="0" indent="0" algn="ctr">
              <a:lnSpc>
                <a:spcPts val="4716"/>
              </a:lnSpc>
              <a:spcBef>
                <a:spcPct val="0"/>
              </a:spcBef>
            </a:pPr>
            <a:r>
              <a:rPr lang="vi-VN" sz="3600" u="none" spc="107">
                <a:solidFill>
                  <a:srgbClr val="191919"/>
                </a:solidFill>
                <a:latin typeface="Clear Sans Bold"/>
              </a:rPr>
              <a:t>BÀI TOÁN ĐẶT RA </a:t>
            </a:r>
            <a:endParaRPr lang="en-US" sz="3600" u="none" spc="107">
              <a:solidFill>
                <a:srgbClr val="191919"/>
              </a:solidFill>
              <a:latin typeface="Clear Sans Bold"/>
            </a:endParaRPr>
          </a:p>
          <a:p>
            <a:pPr marL="0" lvl="0" indent="0" algn="ctr">
              <a:lnSpc>
                <a:spcPts val="4716"/>
              </a:lnSpc>
              <a:spcBef>
                <a:spcPct val="0"/>
              </a:spcBef>
            </a:pPr>
            <a:r>
              <a:rPr lang="vi-VN" sz="3600" u="none" spc="107">
                <a:solidFill>
                  <a:srgbClr val="191919"/>
                </a:solidFill>
                <a:latin typeface="Clear Sans Bold"/>
              </a:rPr>
              <a:t>&amp; HƯỚNG GIẢI QUYẾT</a:t>
            </a:r>
            <a:endParaRPr lang="en-US" sz="3600" u="none" spc="107">
              <a:solidFill>
                <a:srgbClr val="191919"/>
              </a:solidFill>
              <a:latin typeface="Clear Sans Bold"/>
            </a:endParaRPr>
          </a:p>
        </p:txBody>
      </p:sp>
      <p:sp>
        <p:nvSpPr>
          <p:cNvPr id="62" name="AutoShape 5">
            <a:extLst>
              <a:ext uri="{FF2B5EF4-FFF2-40B4-BE49-F238E27FC236}">
                <a16:creationId xmlns:a16="http://schemas.microsoft.com/office/drawing/2014/main" id="{3CAE6B05-05D0-4587-9BB1-AA150ACD06B5}"/>
              </a:ext>
            </a:extLst>
          </p:cNvPr>
          <p:cNvSpPr/>
          <p:nvPr/>
        </p:nvSpPr>
        <p:spPr>
          <a:xfrm>
            <a:off x="738089" y="164167"/>
            <a:ext cx="4652182" cy="1070984"/>
          </a:xfrm>
          <a:prstGeom prst="rect">
            <a:avLst/>
          </a:prstGeom>
          <a:solidFill>
            <a:srgbClr val="86EAE9">
              <a:alpha val="29804"/>
            </a:srgbClr>
          </a:solidFill>
        </p:spPr>
      </p:sp>
      <p:sp>
        <p:nvSpPr>
          <p:cNvPr id="66" name="AutoShape 7">
            <a:extLst>
              <a:ext uri="{FF2B5EF4-FFF2-40B4-BE49-F238E27FC236}">
                <a16:creationId xmlns:a16="http://schemas.microsoft.com/office/drawing/2014/main" id="{0FA8F86B-A7C2-47DB-9E0A-ABB14AAD27CA}"/>
              </a:ext>
            </a:extLst>
          </p:cNvPr>
          <p:cNvSpPr/>
          <p:nvPr/>
        </p:nvSpPr>
        <p:spPr>
          <a:xfrm>
            <a:off x="828848" y="278514"/>
            <a:ext cx="4465774" cy="842290"/>
          </a:xfrm>
          <a:prstGeom prst="rect">
            <a:avLst/>
          </a:prstGeom>
          <a:solidFill>
            <a:srgbClr val="86EAE9"/>
          </a:solidFill>
          <a:ln>
            <a:solidFill>
              <a:srgbClr val="DBF9F8"/>
            </a:solidFill>
          </a:ln>
        </p:spPr>
      </p:sp>
      <p:sp>
        <p:nvSpPr>
          <p:cNvPr id="67" name="TextBox 3">
            <a:extLst>
              <a:ext uri="{FF2B5EF4-FFF2-40B4-BE49-F238E27FC236}">
                <a16:creationId xmlns:a16="http://schemas.microsoft.com/office/drawing/2014/main" id="{F4E44866-AB0F-4153-9168-F9AF7A191A9E}"/>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Tree>
    <p:extLst>
      <p:ext uri="{BB962C8B-B14F-4D97-AF65-F5344CB8AC3E}">
        <p14:creationId xmlns:p14="http://schemas.microsoft.com/office/powerpoint/2010/main" val="2809016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right)">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0" y="0"/>
            <a:ext cx="2544081"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2">
              <a:alphaModFix amt="30000"/>
            </a:blip>
            <a:stretch>
              <a:fillRect l="-77462" r="-104359"/>
            </a:stretch>
          </a:blipFill>
        </p:spPr>
      </p:sp>
      <p:sp>
        <p:nvSpPr>
          <p:cNvPr id="4" name="Freeform 4"/>
          <p:cNvSpPr/>
          <p:nvPr/>
        </p:nvSpPr>
        <p:spPr>
          <a:xfrm rot="-5400000">
            <a:off x="1028700" y="8425198"/>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7272768" y="2930994"/>
            <a:ext cx="9452371" cy="3513782"/>
            <a:chOff x="0" y="3091444"/>
            <a:chExt cx="12603161" cy="4685043"/>
          </a:xfrm>
        </p:grpSpPr>
        <p:sp>
          <p:nvSpPr>
            <p:cNvPr id="7" name="TextBox 7"/>
            <p:cNvSpPr txBox="1"/>
            <p:nvPr/>
          </p:nvSpPr>
          <p:spPr>
            <a:xfrm>
              <a:off x="0" y="3091444"/>
              <a:ext cx="12603161" cy="4685043"/>
            </a:xfrm>
            <a:prstGeom prst="rect">
              <a:avLst/>
            </a:prstGeom>
          </p:spPr>
          <p:txBody>
            <a:bodyPr lIns="0" tIns="0" rIns="0" bIns="0" rtlCol="0" anchor="t">
              <a:spAutoFit/>
            </a:bodyPr>
            <a:lstStyle/>
            <a:p>
              <a:pPr>
                <a:lnSpc>
                  <a:spcPts val="13679"/>
                </a:lnSpc>
              </a:pPr>
              <a:r>
                <a:rPr lang="en-US" sz="12000" spc="120">
                  <a:solidFill>
                    <a:srgbClr val="FFFFFF"/>
                  </a:solidFill>
                  <a:latin typeface="Clear Sans Bold"/>
                </a:rPr>
                <a:t>DEMO</a:t>
              </a:r>
            </a:p>
            <a:p>
              <a:pPr>
                <a:lnSpc>
                  <a:spcPts val="13679"/>
                </a:lnSpc>
              </a:pPr>
              <a:r>
                <a:rPr lang="en-US" sz="12000" spc="120">
                  <a:solidFill>
                    <a:srgbClr val="FFFFFF"/>
                  </a:solidFill>
                  <a:latin typeface="Clear Sans Bold"/>
                </a:rPr>
                <a:t>SẢN PHẨM</a:t>
              </a: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3399533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0"/>
            <a:ext cx="17259300" cy="4187250"/>
          </a:xfrm>
          <a:custGeom>
            <a:avLst/>
            <a:gdLst/>
            <a:ahLst/>
            <a:cxnLst/>
            <a:rect l="l" t="t" r="r" b="b"/>
            <a:pathLst>
              <a:path w="17259300" h="4187250">
                <a:moveTo>
                  <a:pt x="0" y="0"/>
                </a:moveTo>
                <a:lnTo>
                  <a:pt x="17259300" y="0"/>
                </a:lnTo>
                <a:lnTo>
                  <a:pt x="17259300" y="4187250"/>
                </a:lnTo>
                <a:lnTo>
                  <a:pt x="0" y="4187250"/>
                </a:lnTo>
                <a:lnTo>
                  <a:pt x="0" y="0"/>
                </a:lnTo>
                <a:close/>
              </a:path>
            </a:pathLst>
          </a:custGeom>
          <a:blipFill>
            <a:blip r:embed="rId3"/>
            <a:stretch>
              <a:fillRect l="-5960" t="-160062" b="-31471"/>
            </a:stretch>
          </a:blipFill>
        </p:spPr>
      </p:sp>
      <p:sp>
        <p:nvSpPr>
          <p:cNvPr id="3" name="Freeform 3"/>
          <p:cNvSpPr/>
          <p:nvPr/>
        </p:nvSpPr>
        <p:spPr>
          <a:xfrm>
            <a:off x="1652160" y="1110292"/>
            <a:ext cx="1966665" cy="1966665"/>
          </a:xfrm>
          <a:custGeom>
            <a:avLst/>
            <a:gdLst/>
            <a:ahLst/>
            <a:cxnLst/>
            <a:rect l="l" t="t" r="r" b="b"/>
            <a:pathLst>
              <a:path w="1966665" h="1966665">
                <a:moveTo>
                  <a:pt x="0" y="0"/>
                </a:moveTo>
                <a:lnTo>
                  <a:pt x="1966665" y="0"/>
                </a:lnTo>
                <a:lnTo>
                  <a:pt x="1966665" y="1966665"/>
                </a:lnTo>
                <a:lnTo>
                  <a:pt x="0" y="19666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382281" y="1667459"/>
            <a:ext cx="5024359" cy="97462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nSpc>
                <a:spcPts val="3812"/>
              </a:lnSpc>
            </a:pPr>
            <a:r>
              <a:rPr lang="en-US" sz="4000">
                <a:solidFill>
                  <a:srgbClr val="191919"/>
                </a:solidFill>
                <a:latin typeface="Clear Sans Bold"/>
              </a:rPr>
              <a:t>IV. KẾT LUẬN &amp; </a:t>
            </a:r>
          </a:p>
          <a:p>
            <a:pPr>
              <a:lnSpc>
                <a:spcPts val="3812"/>
              </a:lnSpc>
            </a:pPr>
            <a:r>
              <a:rPr lang="en-US" sz="4000">
                <a:solidFill>
                  <a:srgbClr val="191919"/>
                </a:solidFill>
                <a:latin typeface="Clear Sans Bold"/>
              </a:rPr>
              <a:t>HƯỚNG PHÁT TRIỂN</a:t>
            </a:r>
          </a:p>
        </p:txBody>
      </p:sp>
      <p:sp>
        <p:nvSpPr>
          <p:cNvPr id="5" name="AutoShape 5"/>
          <p:cNvSpPr/>
          <p:nvPr/>
        </p:nvSpPr>
        <p:spPr>
          <a:xfrm>
            <a:off x="0" y="0"/>
            <a:ext cx="538442" cy="10287000"/>
          </a:xfrm>
          <a:prstGeom prst="rect">
            <a:avLst/>
          </a:prstGeom>
          <a:solidFill>
            <a:srgbClr val="37C9EF"/>
          </a:solidFill>
        </p:spPr>
      </p:sp>
      <p:grpSp>
        <p:nvGrpSpPr>
          <p:cNvPr id="6" name="Group 6"/>
          <p:cNvGrpSpPr/>
          <p:nvPr/>
        </p:nvGrpSpPr>
        <p:grpSpPr>
          <a:xfrm>
            <a:off x="1844306" y="4543448"/>
            <a:ext cx="7323741" cy="4285027"/>
            <a:chOff x="0" y="42418"/>
            <a:chExt cx="9764988" cy="5713368"/>
          </a:xfrm>
        </p:grpSpPr>
        <p:sp>
          <p:nvSpPr>
            <p:cNvPr id="7" name="TextBox 7"/>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KẾT LUẬN</a:t>
              </a:r>
            </a:p>
          </p:txBody>
        </p:sp>
        <p:sp>
          <p:nvSpPr>
            <p:cNvPr id="8" name="TextBox 8"/>
            <p:cNvSpPr txBox="1"/>
            <p:nvPr/>
          </p:nvSpPr>
          <p:spPr>
            <a:xfrm>
              <a:off x="0" y="1617987"/>
              <a:ext cx="9764988" cy="4137799"/>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Qua quá trình xây dựng hệ thống</a:t>
              </a:r>
              <a:r>
                <a:rPr lang="en-US" sz="2800" u="none" spc="126">
                  <a:solidFill>
                    <a:srgbClr val="191919"/>
                  </a:solidFill>
                  <a:latin typeface="Arimo"/>
                </a:rPr>
                <a:t> thì em</a:t>
              </a:r>
              <a:r>
                <a:rPr lang="vi-VN" sz="2800" u="none" spc="126">
                  <a:solidFill>
                    <a:srgbClr val="191919"/>
                  </a:solidFill>
                  <a:latin typeface="Arimo"/>
                </a:rPr>
                <a:t> cũng</a:t>
              </a:r>
              <a:r>
                <a:rPr lang="en-US" sz="2800" u="none" spc="126">
                  <a:solidFill>
                    <a:srgbClr val="191919"/>
                  </a:solidFill>
                  <a:latin typeface="Arimo"/>
                </a:rPr>
                <a:t> đã</a:t>
              </a:r>
              <a:r>
                <a:rPr lang="vi-VN" sz="2800" u="none" spc="126">
                  <a:solidFill>
                    <a:srgbClr val="191919"/>
                  </a:solidFill>
                  <a:latin typeface="Arimo"/>
                </a:rPr>
                <a:t> đạt được một số thành công</a:t>
              </a:r>
              <a:r>
                <a:rPr lang="en-US" sz="2800" u="none" spc="126">
                  <a:solidFill>
                    <a:srgbClr val="191919"/>
                  </a:solidFill>
                  <a:latin typeface="Arimo"/>
                </a:rPr>
                <a:t> và lượng kiến thức nhất định</a:t>
              </a:r>
              <a:r>
                <a:rPr lang="vi-VN" sz="2800" u="none" spc="126">
                  <a:solidFill>
                    <a:srgbClr val="191919"/>
                  </a:solidFill>
                  <a:latin typeface="Arimo"/>
                </a:rPr>
                <a:t> trong việc triển khai một </a:t>
              </a:r>
              <a:r>
                <a:rPr lang="en-US" sz="2800" u="none" spc="126">
                  <a:solidFill>
                    <a:srgbClr val="191919"/>
                  </a:solidFill>
                  <a:latin typeface="Arimo"/>
                </a:rPr>
                <a:t>ứng dụng website</a:t>
              </a:r>
              <a:r>
                <a:rPr lang="vi-VN" sz="2800" u="none" spc="126">
                  <a:solidFill>
                    <a:srgbClr val="191919"/>
                  </a:solidFill>
                  <a:latin typeface="Arimo"/>
                </a:rPr>
                <a:t> quản lý bán hàng và bảo hành cho </a:t>
              </a:r>
              <a:r>
                <a:rPr lang="en-US" sz="2800" u="none" spc="126">
                  <a:solidFill>
                    <a:srgbClr val="191919"/>
                  </a:solidFill>
                  <a:latin typeface="Arimo"/>
                </a:rPr>
                <a:t>vật tư </a:t>
              </a:r>
              <a:r>
                <a:rPr lang="vi-VN" sz="2800" u="none" spc="126">
                  <a:solidFill>
                    <a:srgbClr val="191919"/>
                  </a:solidFill>
                  <a:latin typeface="Arimo"/>
                </a:rPr>
                <a:t>y tế, đã hoàn thành hầu hết các mục tiêu và yêu cầu</a:t>
              </a:r>
              <a:r>
                <a:rPr lang="en-US" sz="2800" u="none" spc="126">
                  <a:solidFill>
                    <a:srgbClr val="191919"/>
                  </a:solidFill>
                  <a:latin typeface="Arimo"/>
                </a:rPr>
                <a:t> được đề ra</a:t>
              </a:r>
              <a:r>
                <a:rPr lang="vi-VN" sz="2800" u="none" spc="126">
                  <a:solidFill>
                    <a:srgbClr val="191919"/>
                  </a:solidFill>
                  <a:latin typeface="Arimo"/>
                </a:rPr>
                <a:t> ban đầu của dự</a:t>
              </a:r>
              <a:r>
                <a:rPr lang="en-US" sz="2800" u="none" spc="126">
                  <a:solidFill>
                    <a:srgbClr val="191919"/>
                  </a:solidFill>
                  <a:latin typeface="Arimo"/>
                </a:rPr>
                <a:t> án.</a:t>
              </a:r>
            </a:p>
          </p:txBody>
        </p:sp>
        <p:sp>
          <p:nvSpPr>
            <p:cNvPr id="9" name="AutoShape 9"/>
            <p:cNvSpPr/>
            <p:nvPr/>
          </p:nvSpPr>
          <p:spPr>
            <a:xfrm>
              <a:off x="0" y="1165071"/>
              <a:ext cx="9764988" cy="52003"/>
            </a:xfrm>
            <a:prstGeom prst="rect">
              <a:avLst/>
            </a:prstGeom>
            <a:solidFill>
              <a:srgbClr val="191919"/>
            </a:solidFill>
          </p:spPr>
        </p:sp>
      </p:grpSp>
      <p:grpSp>
        <p:nvGrpSpPr>
          <p:cNvPr id="11" name="Group 6">
            <a:extLst>
              <a:ext uri="{FF2B5EF4-FFF2-40B4-BE49-F238E27FC236}">
                <a16:creationId xmlns:a16="http://schemas.microsoft.com/office/drawing/2014/main" id="{7CE3D497-EECB-4FD8-934B-D68A8593CEE0}"/>
              </a:ext>
            </a:extLst>
          </p:cNvPr>
          <p:cNvGrpSpPr/>
          <p:nvPr/>
        </p:nvGrpSpPr>
        <p:grpSpPr>
          <a:xfrm>
            <a:off x="9677400" y="4543449"/>
            <a:ext cx="7323741" cy="5190788"/>
            <a:chOff x="0" y="42418"/>
            <a:chExt cx="9764988" cy="6921049"/>
          </a:xfrm>
        </p:grpSpPr>
        <p:sp>
          <p:nvSpPr>
            <p:cNvPr id="12" name="TextBox 7">
              <a:extLst>
                <a:ext uri="{FF2B5EF4-FFF2-40B4-BE49-F238E27FC236}">
                  <a16:creationId xmlns:a16="http://schemas.microsoft.com/office/drawing/2014/main" id="{15845E5C-E023-4AB8-9397-7CDE474617E3}"/>
                </a:ext>
              </a:extLst>
            </p:cNvPr>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HƯỚNG PHÁT TRIỂN</a:t>
              </a:r>
            </a:p>
          </p:txBody>
        </p:sp>
        <p:sp>
          <p:nvSpPr>
            <p:cNvPr id="13" name="TextBox 8">
              <a:extLst>
                <a:ext uri="{FF2B5EF4-FFF2-40B4-BE49-F238E27FC236}">
                  <a16:creationId xmlns:a16="http://schemas.microsoft.com/office/drawing/2014/main" id="{745DB2E7-EFAC-4FC7-B6BA-BC8BBF785778}"/>
                </a:ext>
              </a:extLst>
            </p:cNvPr>
            <p:cNvSpPr txBox="1"/>
            <p:nvPr/>
          </p:nvSpPr>
          <p:spPr>
            <a:xfrm>
              <a:off x="0" y="1617987"/>
              <a:ext cx="9764988" cy="5345480"/>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Sau khi hoàn thành báo cáo đồ án </a:t>
              </a:r>
              <a:r>
                <a:rPr lang="en-US" sz="2800" u="none" spc="126">
                  <a:solidFill>
                    <a:srgbClr val="191919"/>
                  </a:solidFill>
                  <a:latin typeface="Arimo"/>
                </a:rPr>
                <a:t>tốt nghiệp</a:t>
              </a:r>
              <a:r>
                <a:rPr lang="vi-VN" sz="2800" u="none" spc="126">
                  <a:solidFill>
                    <a:srgbClr val="191919"/>
                  </a:solidFill>
                  <a:latin typeface="Arimo"/>
                </a:rPr>
                <a:t>, em nghĩ mình sẽ cố gắn</a:t>
              </a:r>
              <a:r>
                <a:rPr lang="en-US" sz="2800" u="none" spc="126">
                  <a:solidFill>
                    <a:srgbClr val="191919"/>
                  </a:solidFill>
                  <a:latin typeface="Arimo"/>
                </a:rPr>
                <a:t>g</a:t>
              </a:r>
              <a:r>
                <a:rPr lang="vi-VN" sz="2800" u="none" spc="126">
                  <a:solidFill>
                    <a:srgbClr val="191919"/>
                  </a:solidFill>
                  <a:latin typeface="Arimo"/>
                </a:rPr>
                <a:t> nhiên cứu</a:t>
              </a:r>
              <a:r>
                <a:rPr lang="en-US" sz="2800" u="none" spc="126">
                  <a:solidFill>
                    <a:srgbClr val="191919"/>
                  </a:solidFill>
                  <a:latin typeface="Arimo"/>
                </a:rPr>
                <a:t> sâu hơn về cách tổ chức cũng như là các yêu cầu từ người dùng đối với một ứng dụng quản lý để phát triển thành một sản phẩm tốt nhất để có thể ghi điểm trong mắt nhà tuyển dụng và mang lại cơ hội việc làm cao hơn cho bản thân trong tương lai.</a:t>
              </a:r>
            </a:p>
          </p:txBody>
        </p:sp>
        <p:sp>
          <p:nvSpPr>
            <p:cNvPr id="14" name="AutoShape 9">
              <a:extLst>
                <a:ext uri="{FF2B5EF4-FFF2-40B4-BE49-F238E27FC236}">
                  <a16:creationId xmlns:a16="http://schemas.microsoft.com/office/drawing/2014/main" id="{A0613B45-356F-4B78-A917-D50828AD13F4}"/>
                </a:ext>
              </a:extLst>
            </p:cNvPr>
            <p:cNvSpPr/>
            <p:nvPr/>
          </p:nvSpPr>
          <p:spPr>
            <a:xfrm>
              <a:off x="0" y="1165071"/>
              <a:ext cx="9764988" cy="52003"/>
            </a:xfrm>
            <a:prstGeom prst="rect">
              <a:avLst/>
            </a:prstGeom>
            <a:solidFill>
              <a:srgbClr val="191919"/>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749558" y="0"/>
            <a:ext cx="538442" cy="10287000"/>
          </a:xfrm>
          <a:prstGeom prst="rect">
            <a:avLst/>
          </a:prstGeom>
          <a:solidFill>
            <a:srgbClr val="37C9EF"/>
          </a:solidFill>
        </p:spPr>
      </p:sp>
      <p:sp>
        <p:nvSpPr>
          <p:cNvPr id="24" name="TextBox 3">
            <a:extLst>
              <a:ext uri="{FF2B5EF4-FFF2-40B4-BE49-F238E27FC236}">
                <a16:creationId xmlns:a16="http://schemas.microsoft.com/office/drawing/2014/main" id="{B45743A7-CB84-40B9-9A54-27232407C568}"/>
              </a:ext>
            </a:extLst>
          </p:cNvPr>
          <p:cNvSpPr txBox="1"/>
          <p:nvPr/>
        </p:nvSpPr>
        <p:spPr>
          <a:xfrm>
            <a:off x="5410200" y="190500"/>
            <a:ext cx="7467600" cy="564706"/>
          </a:xfrm>
          <a:prstGeom prst="rect">
            <a:avLst/>
          </a:prstGeom>
        </p:spPr>
        <p:txBody>
          <a:bodyPr wrap="square" lIns="0" tIns="0" rIns="0" bIns="0" rtlCol="0" anchor="t">
            <a:spAutoFit/>
          </a:bodyPr>
          <a:lstStyle/>
          <a:p>
            <a:pPr marL="0" lvl="0" indent="0" algn="ctr">
              <a:lnSpc>
                <a:spcPts val="4716"/>
              </a:lnSpc>
              <a:spcBef>
                <a:spcPct val="0"/>
              </a:spcBef>
            </a:pPr>
            <a:r>
              <a:rPr lang="en-US" sz="3200" u="none" spc="107">
                <a:solidFill>
                  <a:srgbClr val="191919"/>
                </a:solidFill>
                <a:latin typeface="Clear Sans Bold"/>
              </a:rPr>
              <a:t>DANH MỤC TÀI LIỆU THAM KHẢO</a:t>
            </a:r>
          </a:p>
        </p:txBody>
      </p:sp>
      <p:sp>
        <p:nvSpPr>
          <p:cNvPr id="25" name="TextBox 8">
            <a:extLst>
              <a:ext uri="{FF2B5EF4-FFF2-40B4-BE49-F238E27FC236}">
                <a16:creationId xmlns:a16="http://schemas.microsoft.com/office/drawing/2014/main" id="{76DB10E8-60DE-4E6B-9736-2FB70B721325}"/>
              </a:ext>
            </a:extLst>
          </p:cNvPr>
          <p:cNvSpPr txBox="1"/>
          <p:nvPr/>
        </p:nvSpPr>
        <p:spPr>
          <a:xfrm>
            <a:off x="685800" y="1028700"/>
            <a:ext cx="16230600" cy="7280647"/>
          </a:xfrm>
          <a:prstGeom prst="rect">
            <a:avLst/>
          </a:prstGeom>
        </p:spPr>
        <p:txBody>
          <a:bodyPr wrap="square" lIns="0" tIns="0" rIns="0" bIns="0" rtlCol="0" anchor="t">
            <a:spAutoFit/>
          </a:bodyPr>
          <a:lstStyle/>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Mark J. Price, C# 8.0 and .NET Core 3.0. Packt Publishing,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Adam Freeman, Pro ASP.NET Core 3. Apress, 2020.</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Rick Anderson, ASP.NET Core MVC, 03/02/2023, [Trực tuyến]. Link: https://learn.microsoft.com/en-us/aspnet/core/tutorials/first-mvc-app/start-mvc?view=aspnetcore-3.1&amp;tabs=visual-studio.</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Bradygaster, ASP.NET Core SignalR, 05/01/2023, [Trực tuyến]. Link: https://learn.microsoft.com/en-us/aspnet/core/signalr/introduction?view=aspnetcore-3.1.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JavaScript and jQuery: Interactive Front-End Web Development. Wiley, 2014.</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Ben Frain, Responsive Web Design with HTML5 and CSS. Packt Publishing, 2022.</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HTML and CSS: Design and Build Websites. John Wiley &amp; Sons, 2011.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Walter Shields, SQL QuickStart Guide: The Simplified Beginner's Guide to Managing, Analyzing, and Manipulating Data With SQL.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learn.microsoft.com, Entity Framework documentation, [Trực tuyến]. Links: https://learn.microsoft.com/en-us/ef/.</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getbootstrap.com, Bootstrap 4, [Trực tuyến].  Links: https://getbootstrap.com/docs/4.1/getting-started/introduction/.</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Datatables.net, Datatables, [Trực tuyến]. Links: https://datatables.net/manual/.</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Chartjs.org, Chart.JS, [Trực tuyến]. Links: https://www.chartjs.org/docs/latest/getting-started/.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Getdatepicker.com, Datepicker, [Trực tuyến]. Links: https://getdatepicker.com/6/.</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Epplussoftware.com, EPPlus, [Trực tuyến].  Links: https://github.com/EPPlusSoftware/EPPlus/wiki/Getting-Started.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Mimekit.net, MimeKit and MailKit are popular fully-featured email frameworks for .NET, [Trực tuyến]. Links: http://www.mimekit.net/docs/html/Introduction.htm.</a:t>
            </a:r>
          </a:p>
        </p:txBody>
      </p:sp>
    </p:spTree>
    <p:extLst>
      <p:ext uri="{BB962C8B-B14F-4D97-AF65-F5344CB8AC3E}">
        <p14:creationId xmlns:p14="http://schemas.microsoft.com/office/powerpoint/2010/main" val="100143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1208263" y="0"/>
            <a:ext cx="3429000"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3"/>
            <a:tile tx="0" ty="0" sx="100000" sy="100000" flip="none" algn="tl"/>
          </a:blipFill>
        </p:spPr>
      </p:sp>
      <p:sp>
        <p:nvSpPr>
          <p:cNvPr id="4" name="Freeform 4"/>
          <p:cNvSpPr/>
          <p:nvPr/>
        </p:nvSpPr>
        <p:spPr>
          <a:xfrm rot="-5400000">
            <a:off x="2590800" y="8724900"/>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rot="-5400000">
            <a:off x="2007753" y="7940035"/>
            <a:ext cx="1999195" cy="403637"/>
          </a:xfrm>
          <a:prstGeom prst="rect">
            <a:avLst/>
          </a:prstGeom>
        </p:spPr>
        <p:txBody>
          <a:bodyPr lIns="0" tIns="0" rIns="0" bIns="0" rtlCol="0" anchor="t">
            <a:spAutoFit/>
          </a:bodyPr>
          <a:lstStyle/>
          <a:p>
            <a:pPr>
              <a:lnSpc>
                <a:spcPts val="3412"/>
              </a:lnSpc>
            </a:pPr>
            <a:r>
              <a:rPr lang="en-US" sz="2625" spc="105">
                <a:solidFill>
                  <a:srgbClr val="191919"/>
                </a:solidFill>
                <a:latin typeface="Arimo Bold"/>
              </a:rPr>
              <a:t>Lời cảm ơn</a:t>
            </a:r>
          </a:p>
        </p:txBody>
      </p:sp>
      <p:grpSp>
        <p:nvGrpSpPr>
          <p:cNvPr id="6" name="Group 6"/>
          <p:cNvGrpSpPr/>
          <p:nvPr/>
        </p:nvGrpSpPr>
        <p:grpSpPr>
          <a:xfrm>
            <a:off x="7272768" y="2930994"/>
            <a:ext cx="9452371" cy="4485887"/>
            <a:chOff x="0" y="3091444"/>
            <a:chExt cx="12603161" cy="5981183"/>
          </a:xfrm>
        </p:grpSpPr>
        <p:sp>
          <p:nvSpPr>
            <p:cNvPr id="7" name="TextBox 7"/>
            <p:cNvSpPr txBox="1"/>
            <p:nvPr/>
          </p:nvSpPr>
          <p:spPr>
            <a:xfrm>
              <a:off x="0" y="3091444"/>
              <a:ext cx="12603161" cy="4516622"/>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a:lnSpc>
                  <a:spcPts val="13679"/>
                </a:lnSpc>
              </a:pPr>
              <a:r>
                <a:rPr lang="en-US" sz="10000" spc="120">
                  <a:solidFill>
                    <a:srgbClr val="FFFFFF"/>
                  </a:solidFill>
                  <a:latin typeface="Clear Sans Bold"/>
                </a:rPr>
                <a:t>CẢM ƠN </a:t>
              </a:r>
            </a:p>
            <a:p>
              <a:pPr>
                <a:lnSpc>
                  <a:spcPts val="13679"/>
                </a:lnSpc>
              </a:pPr>
              <a:r>
                <a:rPr lang="en-US" sz="10000" spc="120">
                  <a:solidFill>
                    <a:srgbClr val="FFFFFF"/>
                  </a:solidFill>
                  <a:latin typeface="Clear Sans Bold"/>
                </a:rPr>
                <a:t>QUÝ THẦY CÔ</a:t>
              </a:r>
            </a:p>
          </p:txBody>
        </p:sp>
        <p:sp>
          <p:nvSpPr>
            <p:cNvPr id="8" name="TextBox 8"/>
            <p:cNvSpPr txBox="1"/>
            <p:nvPr/>
          </p:nvSpPr>
          <p:spPr>
            <a:xfrm>
              <a:off x="0" y="7920259"/>
              <a:ext cx="12603161" cy="1152368"/>
            </a:xfrm>
            <a:prstGeom prst="rect">
              <a:avLst/>
            </a:prstGeom>
          </p:spPr>
          <p:txBody>
            <a:bodyPr lIns="0" tIns="0" rIns="0" bIns="0" rtlCol="0" anchor="t">
              <a:spAutoFit/>
            </a:bodyPr>
            <a:lstStyle/>
            <a:p>
              <a:pPr>
                <a:lnSpc>
                  <a:spcPts val="3537"/>
                </a:lnSpc>
              </a:pPr>
              <a:r>
                <a:rPr lang="vi-VN" sz="2700" spc="135">
                  <a:solidFill>
                    <a:srgbClr val="FFFFFF"/>
                  </a:solidFill>
                  <a:latin typeface="Arimo"/>
                </a:rPr>
                <a:t>Em xin chân thành gửi lời cảm ơn đến quý thầy cô vì đã bỏ thời gian để lắng nghe bài </a:t>
              </a:r>
              <a:r>
                <a:rPr lang="en-US" sz="2700" spc="135">
                  <a:solidFill>
                    <a:srgbClr val="FFFFFF"/>
                  </a:solidFill>
                  <a:latin typeface="Arimo"/>
                </a:rPr>
                <a:t>thuyết trình </a:t>
              </a:r>
              <a:r>
                <a:rPr lang="vi-VN" sz="2700" spc="135">
                  <a:solidFill>
                    <a:srgbClr val="FFFFFF"/>
                  </a:solidFill>
                  <a:latin typeface="Arimo"/>
                </a:rPr>
                <a:t>của em!</a:t>
              </a:r>
              <a:endParaRPr lang="en-US" sz="2700" spc="135">
                <a:solidFill>
                  <a:srgbClr val="FFFFFF"/>
                </a:solidFill>
                <a:latin typeface="Arimo"/>
              </a:endParaRP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2469056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4234633"/>
            <a:ext cx="4554551" cy="1782015"/>
            <a:chOff x="0" y="-47625"/>
            <a:chExt cx="6072735" cy="2376019"/>
          </a:xfrm>
        </p:grpSpPr>
        <p:sp>
          <p:nvSpPr>
            <p:cNvPr id="3" name="TextBox 3"/>
            <p:cNvSpPr txBox="1"/>
            <p:nvPr/>
          </p:nvSpPr>
          <p:spPr>
            <a:xfrm>
              <a:off x="0" y="-47625"/>
              <a:ext cx="6072735" cy="1556579"/>
            </a:xfrm>
            <a:prstGeom prst="rect">
              <a:avLst/>
            </a:prstGeom>
          </p:spPr>
          <p:txBody>
            <a:bodyPr lIns="0" tIns="0" rIns="0" bIns="0" rtlCol="0" anchor="t">
              <a:spAutoFit/>
            </a:bodyPr>
            <a:lstStyle/>
            <a:p>
              <a:pPr marL="0" lvl="0" indent="0">
                <a:lnSpc>
                  <a:spcPts val="4716"/>
                </a:lnSpc>
                <a:spcBef>
                  <a:spcPct val="0"/>
                </a:spcBef>
              </a:pPr>
              <a:r>
                <a:rPr lang="en-US" sz="3600" u="none" spc="107">
                  <a:solidFill>
                    <a:srgbClr val="191919"/>
                  </a:solidFill>
                  <a:latin typeface="Clear Sans Bold"/>
                </a:rPr>
                <a:t>NỘI DUNG TRÌNH BÀY</a:t>
              </a:r>
            </a:p>
          </p:txBody>
        </p:sp>
        <p:sp>
          <p:nvSpPr>
            <p:cNvPr id="4" name="TextBox 4"/>
            <p:cNvSpPr txBox="1"/>
            <p:nvPr/>
          </p:nvSpPr>
          <p:spPr>
            <a:xfrm>
              <a:off x="0" y="1740172"/>
              <a:ext cx="6072735" cy="588222"/>
            </a:xfrm>
            <a:prstGeom prst="rect">
              <a:avLst/>
            </a:prstGeom>
          </p:spPr>
          <p:txBody>
            <a:bodyPr lIns="0" tIns="0" rIns="0" bIns="0" rtlCol="0" anchor="t">
              <a:spAutoFit/>
            </a:bodyPr>
            <a:lstStyle/>
            <a:p>
              <a:pPr marL="0" lvl="0" indent="0">
                <a:lnSpc>
                  <a:spcPts val="3640"/>
                </a:lnSpc>
              </a:pPr>
              <a:r>
                <a:rPr lang="en-US" sz="2600" u="none" spc="130" err="1">
                  <a:solidFill>
                    <a:srgbClr val="191919"/>
                  </a:solidFill>
                  <a:latin typeface="Arimo"/>
                </a:rPr>
                <a:t>Lớp</a:t>
              </a:r>
              <a:r>
                <a:rPr lang="en-US" sz="2600" u="none" spc="130">
                  <a:solidFill>
                    <a:srgbClr val="191919"/>
                  </a:solidFill>
                  <a:latin typeface="Arimo"/>
                </a:rPr>
                <a:t> Khoa </a:t>
              </a:r>
              <a:r>
                <a:rPr lang="en-US" sz="2600" u="none" spc="130" err="1">
                  <a:solidFill>
                    <a:srgbClr val="191919"/>
                  </a:solidFill>
                  <a:latin typeface="Arimo"/>
                </a:rPr>
                <a:t>học</a:t>
              </a:r>
              <a:r>
                <a:rPr lang="en-US" sz="2600" u="none" spc="130">
                  <a:solidFill>
                    <a:srgbClr val="191919"/>
                  </a:solidFill>
                  <a:latin typeface="Arimo"/>
                </a:rPr>
                <a:t> </a:t>
              </a:r>
              <a:r>
                <a:rPr lang="en-US" sz="2600" u="none" spc="130" err="1">
                  <a:solidFill>
                    <a:srgbClr val="191919"/>
                  </a:solidFill>
                  <a:latin typeface="Arimo"/>
                </a:rPr>
                <a:t>Cô</a:t>
              </a:r>
              <a:r>
                <a:rPr lang="en-US" sz="2600" u="none" spc="130">
                  <a:solidFill>
                    <a:srgbClr val="191919"/>
                  </a:solidFill>
                  <a:latin typeface="Arimo"/>
                </a:rPr>
                <a:t> Dung</a:t>
              </a:r>
            </a:p>
          </p:txBody>
        </p:sp>
      </p:grpSp>
      <p:sp>
        <p:nvSpPr>
          <p:cNvPr id="5" name="AutoShape 5"/>
          <p:cNvSpPr/>
          <p:nvPr/>
        </p:nvSpPr>
        <p:spPr>
          <a:xfrm>
            <a:off x="6494574" y="972022"/>
            <a:ext cx="10764726" cy="1644902"/>
          </a:xfrm>
          <a:prstGeom prst="rect">
            <a:avLst/>
          </a:prstGeom>
          <a:solidFill>
            <a:srgbClr val="86EAE9">
              <a:alpha val="29804"/>
            </a:srgbClr>
          </a:solidFill>
        </p:spPr>
      </p:sp>
      <p:sp>
        <p:nvSpPr>
          <p:cNvPr id="6" name="TextBox 6"/>
          <p:cNvSpPr txBox="1"/>
          <p:nvPr/>
        </p:nvSpPr>
        <p:spPr>
          <a:xfrm>
            <a:off x="12642942" y="1402520"/>
            <a:ext cx="4142724" cy="717232"/>
          </a:xfrm>
          <a:prstGeom prst="rect">
            <a:avLst/>
          </a:prstGeom>
        </p:spPr>
        <p:txBody>
          <a:bodyPr lIns="0" tIns="0" rIns="0" bIns="0" rtlCol="0" anchor="t">
            <a:spAutoFit/>
          </a:bodyPr>
          <a:lstStyle/>
          <a:p>
            <a:pPr>
              <a:lnSpc>
                <a:spcPts val="2887"/>
              </a:lnSpc>
            </a:pPr>
            <a:r>
              <a:rPr lang="en-US" sz="1925" spc="96" err="1">
                <a:solidFill>
                  <a:srgbClr val="191919"/>
                </a:solidFill>
                <a:latin typeface="Arimo"/>
              </a:rPr>
              <a:t>Xác</a:t>
            </a:r>
            <a:r>
              <a:rPr lang="en-US" sz="1925" spc="96">
                <a:solidFill>
                  <a:srgbClr val="191919"/>
                </a:solidFill>
                <a:latin typeface="Arimo"/>
              </a:rPr>
              <a:t> </a:t>
            </a:r>
            <a:r>
              <a:rPr lang="en-US" sz="1925" spc="96" err="1">
                <a:solidFill>
                  <a:srgbClr val="191919"/>
                </a:solidFill>
                <a:latin typeface="Arimo"/>
              </a:rPr>
              <a:t>định</a:t>
            </a:r>
            <a:r>
              <a:rPr lang="en-US" sz="1925" spc="96">
                <a:solidFill>
                  <a:srgbClr val="191919"/>
                </a:solidFill>
                <a:latin typeface="Arimo"/>
              </a:rPr>
              <a:t> </a:t>
            </a:r>
            <a:r>
              <a:rPr lang="en-US" sz="1925" spc="96" err="1">
                <a:solidFill>
                  <a:srgbClr val="191919"/>
                </a:solidFill>
                <a:latin typeface="Arimo"/>
              </a:rPr>
              <a:t>vấn</a:t>
            </a:r>
            <a:r>
              <a:rPr lang="en-US" sz="1925" spc="96">
                <a:solidFill>
                  <a:srgbClr val="191919"/>
                </a:solidFill>
                <a:latin typeface="Arimo"/>
              </a:rPr>
              <a:t> </a:t>
            </a:r>
            <a:r>
              <a:rPr lang="en-US" sz="1925" spc="96" err="1">
                <a:solidFill>
                  <a:srgbClr val="191919"/>
                </a:solidFill>
                <a:latin typeface="Arimo"/>
              </a:rPr>
              <a:t>đề</a:t>
            </a:r>
            <a:r>
              <a:rPr lang="en-US" sz="1925" spc="96">
                <a:solidFill>
                  <a:srgbClr val="191919"/>
                </a:solidFill>
                <a:latin typeface="Arimo"/>
              </a:rPr>
              <a:t> </a:t>
            </a:r>
            <a:r>
              <a:rPr lang="en-US" sz="1925" spc="96" err="1">
                <a:solidFill>
                  <a:srgbClr val="191919"/>
                </a:solidFill>
                <a:latin typeface="Arimo"/>
              </a:rPr>
              <a:t>và</a:t>
            </a:r>
            <a:r>
              <a:rPr lang="en-US" sz="1925" spc="96">
                <a:solidFill>
                  <a:srgbClr val="191919"/>
                </a:solidFill>
                <a:latin typeface="Arimo"/>
              </a:rPr>
              <a:t> </a:t>
            </a:r>
            <a:r>
              <a:rPr lang="en-US" sz="1925" spc="96" err="1">
                <a:solidFill>
                  <a:srgbClr val="191919"/>
                </a:solidFill>
                <a:latin typeface="Arimo"/>
              </a:rPr>
              <a:t>xây</a:t>
            </a:r>
            <a:r>
              <a:rPr lang="en-US" sz="1925" spc="96">
                <a:solidFill>
                  <a:srgbClr val="191919"/>
                </a:solidFill>
                <a:latin typeface="Arimo"/>
              </a:rPr>
              <a:t> </a:t>
            </a:r>
            <a:r>
              <a:rPr lang="en-US" sz="1925" spc="96" err="1">
                <a:solidFill>
                  <a:srgbClr val="191919"/>
                </a:solidFill>
                <a:latin typeface="Arimo"/>
              </a:rPr>
              <a:t>dựng</a:t>
            </a:r>
            <a:endParaRPr lang="en-US" sz="1925" spc="96">
              <a:solidFill>
                <a:srgbClr val="191919"/>
              </a:solidFill>
              <a:latin typeface="Arimo"/>
            </a:endParaRPr>
          </a:p>
          <a:p>
            <a:pPr>
              <a:lnSpc>
                <a:spcPts val="2887"/>
              </a:lnSpc>
            </a:pPr>
            <a:r>
              <a:rPr lang="en-US" sz="1925" spc="96" err="1">
                <a:solidFill>
                  <a:srgbClr val="191919"/>
                </a:solidFill>
                <a:latin typeface="Arimo"/>
              </a:rPr>
              <a:t>câu</a:t>
            </a:r>
            <a:r>
              <a:rPr lang="en-US" sz="1925" spc="96">
                <a:solidFill>
                  <a:srgbClr val="191919"/>
                </a:solidFill>
                <a:latin typeface="Arimo"/>
              </a:rPr>
              <a:t> </a:t>
            </a:r>
            <a:r>
              <a:rPr lang="en-US" sz="1925" spc="96" err="1">
                <a:solidFill>
                  <a:srgbClr val="191919"/>
                </a:solidFill>
                <a:latin typeface="Arimo"/>
              </a:rPr>
              <a:t>luận</a:t>
            </a:r>
            <a:r>
              <a:rPr lang="en-US" sz="1925" spc="96">
                <a:solidFill>
                  <a:srgbClr val="191919"/>
                </a:solidFill>
                <a:latin typeface="Arimo"/>
              </a:rPr>
              <a:t> </a:t>
            </a:r>
            <a:r>
              <a:rPr lang="en-US" sz="1925" spc="96" err="1">
                <a:solidFill>
                  <a:srgbClr val="191919"/>
                </a:solidFill>
                <a:latin typeface="Arimo"/>
              </a:rPr>
              <a:t>đề</a:t>
            </a:r>
            <a:r>
              <a:rPr lang="en-US" sz="1925" spc="96">
                <a:solidFill>
                  <a:srgbClr val="191919"/>
                </a:solidFill>
                <a:latin typeface="Arimo"/>
              </a:rPr>
              <a:t>.</a:t>
            </a:r>
          </a:p>
        </p:txBody>
      </p:sp>
      <p:sp>
        <p:nvSpPr>
          <p:cNvPr id="7" name="AutoShape 7"/>
          <p:cNvSpPr/>
          <p:nvPr/>
        </p:nvSpPr>
        <p:spPr>
          <a:xfrm>
            <a:off x="6494574" y="972022"/>
            <a:ext cx="4777276" cy="1644902"/>
          </a:xfrm>
          <a:prstGeom prst="rect">
            <a:avLst/>
          </a:prstGeom>
          <a:solidFill>
            <a:srgbClr val="86EAE9"/>
          </a:solidFill>
          <a:ln>
            <a:solidFill>
              <a:srgbClr val="DBF9F8"/>
            </a:solidFill>
          </a:ln>
        </p:spPr>
      </p:sp>
      <p:sp>
        <p:nvSpPr>
          <p:cNvPr id="8" name="TextBox 8"/>
          <p:cNvSpPr txBox="1"/>
          <p:nvPr/>
        </p:nvSpPr>
        <p:spPr>
          <a:xfrm>
            <a:off x="8031972" y="1561682"/>
            <a:ext cx="3235874" cy="427482"/>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VẤN ĐỀ</a:t>
            </a:r>
          </a:p>
        </p:txBody>
      </p:sp>
      <p:grpSp>
        <p:nvGrpSpPr>
          <p:cNvPr id="9" name="Group 9"/>
          <p:cNvGrpSpPr/>
          <p:nvPr/>
        </p:nvGrpSpPr>
        <p:grpSpPr>
          <a:xfrm rot="-8100000">
            <a:off x="10685819" y="1213378"/>
            <a:ext cx="1164053" cy="1162190"/>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1" name="AutoShape 11"/>
          <p:cNvSpPr/>
          <p:nvPr/>
        </p:nvSpPr>
        <p:spPr>
          <a:xfrm>
            <a:off x="6494574" y="2645263"/>
            <a:ext cx="10764726" cy="1644902"/>
          </a:xfrm>
          <a:prstGeom prst="rect">
            <a:avLst/>
          </a:prstGeom>
          <a:solidFill>
            <a:srgbClr val="3EDAD8">
              <a:alpha val="29804"/>
            </a:srgbClr>
          </a:solidFill>
        </p:spPr>
      </p:sp>
      <p:sp>
        <p:nvSpPr>
          <p:cNvPr id="12" name="TextBox 12"/>
          <p:cNvSpPr txBox="1"/>
          <p:nvPr/>
        </p:nvSpPr>
        <p:spPr>
          <a:xfrm>
            <a:off x="12642942" y="3075761"/>
            <a:ext cx="4142724" cy="717232"/>
          </a:xfrm>
          <a:prstGeom prst="rect">
            <a:avLst/>
          </a:prstGeom>
        </p:spPr>
        <p:txBody>
          <a:bodyPr lIns="0" tIns="0" rIns="0" bIns="0" rtlCol="0" anchor="t">
            <a:spAutoFit/>
          </a:bodyPr>
          <a:lstStyle/>
          <a:p>
            <a:pPr>
              <a:lnSpc>
                <a:spcPts val="2887"/>
              </a:lnSpc>
            </a:pPr>
            <a:r>
              <a:rPr lang="en-US" sz="1925" spc="96" err="1">
                <a:solidFill>
                  <a:srgbClr val="191919"/>
                </a:solidFill>
                <a:latin typeface="Arimo"/>
              </a:rPr>
              <a:t>Xem</a:t>
            </a:r>
            <a:r>
              <a:rPr lang="en-US" sz="1925" spc="96">
                <a:solidFill>
                  <a:srgbClr val="191919"/>
                </a:solidFill>
                <a:latin typeface="Arimo"/>
              </a:rPr>
              <a:t> </a:t>
            </a:r>
            <a:r>
              <a:rPr lang="en-US" sz="1925" spc="96" err="1">
                <a:solidFill>
                  <a:srgbClr val="191919"/>
                </a:solidFill>
                <a:latin typeface="Arimo"/>
              </a:rPr>
              <a:t>xét</a:t>
            </a:r>
            <a:r>
              <a:rPr lang="en-US" sz="1925" spc="96">
                <a:solidFill>
                  <a:srgbClr val="191919"/>
                </a:solidFill>
                <a:latin typeface="Arimo"/>
              </a:rPr>
              <a:t> </a:t>
            </a:r>
            <a:r>
              <a:rPr lang="en-US" sz="1925" spc="96" err="1">
                <a:solidFill>
                  <a:srgbClr val="191919"/>
                </a:solidFill>
                <a:latin typeface="Arimo"/>
              </a:rPr>
              <a:t>tài</a:t>
            </a:r>
            <a:r>
              <a:rPr lang="en-US" sz="1925" spc="96">
                <a:solidFill>
                  <a:srgbClr val="191919"/>
                </a:solidFill>
                <a:latin typeface="Arimo"/>
              </a:rPr>
              <a:t> </a:t>
            </a:r>
            <a:r>
              <a:rPr lang="en-US" sz="1925" spc="96" err="1">
                <a:solidFill>
                  <a:srgbClr val="191919"/>
                </a:solidFill>
                <a:latin typeface="Arimo"/>
              </a:rPr>
              <a:t>liệu</a:t>
            </a:r>
            <a:r>
              <a:rPr lang="en-US" sz="1925" spc="96">
                <a:solidFill>
                  <a:srgbClr val="191919"/>
                </a:solidFill>
                <a:latin typeface="Arimo"/>
              </a:rPr>
              <a:t> </a:t>
            </a:r>
            <a:r>
              <a:rPr lang="en-US" sz="1925" spc="96" err="1">
                <a:solidFill>
                  <a:srgbClr val="191919"/>
                </a:solidFill>
                <a:latin typeface="Arimo"/>
              </a:rPr>
              <a:t>liên</a:t>
            </a:r>
            <a:r>
              <a:rPr lang="en-US" sz="1925" spc="96">
                <a:solidFill>
                  <a:srgbClr val="191919"/>
                </a:solidFill>
                <a:latin typeface="Arimo"/>
              </a:rPr>
              <a:t> </a:t>
            </a:r>
            <a:r>
              <a:rPr lang="en-US" sz="1925" spc="96" err="1">
                <a:solidFill>
                  <a:srgbClr val="191919"/>
                </a:solidFill>
                <a:latin typeface="Arimo"/>
              </a:rPr>
              <a:t>quan</a:t>
            </a:r>
            <a:r>
              <a:rPr lang="en-US" sz="1925" spc="96">
                <a:solidFill>
                  <a:srgbClr val="191919"/>
                </a:solidFill>
                <a:latin typeface="Arimo"/>
              </a:rPr>
              <a:t> </a:t>
            </a:r>
            <a:r>
              <a:rPr lang="en-US" sz="1925" spc="96" err="1">
                <a:solidFill>
                  <a:srgbClr val="191919"/>
                </a:solidFill>
                <a:latin typeface="Arimo"/>
              </a:rPr>
              <a:t>đến</a:t>
            </a:r>
            <a:endParaRPr lang="en-US" sz="1925" spc="96">
              <a:solidFill>
                <a:srgbClr val="191919"/>
              </a:solidFill>
              <a:latin typeface="Arimo"/>
            </a:endParaRPr>
          </a:p>
          <a:p>
            <a:pPr>
              <a:lnSpc>
                <a:spcPts val="2887"/>
              </a:lnSpc>
            </a:pPr>
            <a:r>
              <a:rPr lang="en-US" sz="1925" spc="96" err="1">
                <a:solidFill>
                  <a:srgbClr val="191919"/>
                </a:solidFill>
                <a:latin typeface="Arimo"/>
              </a:rPr>
              <a:t>chủ</a:t>
            </a:r>
            <a:r>
              <a:rPr lang="en-US" sz="1925" spc="96">
                <a:solidFill>
                  <a:srgbClr val="191919"/>
                </a:solidFill>
                <a:latin typeface="Arimo"/>
              </a:rPr>
              <a:t> </a:t>
            </a:r>
            <a:r>
              <a:rPr lang="en-US" sz="1925" spc="96" err="1">
                <a:solidFill>
                  <a:srgbClr val="191919"/>
                </a:solidFill>
                <a:latin typeface="Arimo"/>
              </a:rPr>
              <a:t>đề</a:t>
            </a:r>
            <a:r>
              <a:rPr lang="en-US" sz="1925" spc="96">
                <a:solidFill>
                  <a:srgbClr val="191919"/>
                </a:solidFill>
                <a:latin typeface="Arimo"/>
              </a:rPr>
              <a:t>.</a:t>
            </a:r>
          </a:p>
        </p:txBody>
      </p:sp>
      <p:sp>
        <p:nvSpPr>
          <p:cNvPr id="13" name="AutoShape 13"/>
          <p:cNvSpPr/>
          <p:nvPr/>
        </p:nvSpPr>
        <p:spPr>
          <a:xfrm>
            <a:off x="6494574" y="2645263"/>
            <a:ext cx="4777276" cy="1644902"/>
          </a:xfrm>
          <a:prstGeom prst="rect">
            <a:avLst/>
          </a:prstGeom>
          <a:solidFill>
            <a:srgbClr val="3EDAD8"/>
          </a:solidFill>
          <a:ln>
            <a:solidFill>
              <a:srgbClr val="3EDAD8"/>
            </a:solidFill>
          </a:ln>
        </p:spPr>
      </p:sp>
      <p:grpSp>
        <p:nvGrpSpPr>
          <p:cNvPr id="14" name="Group 14"/>
          <p:cNvGrpSpPr/>
          <p:nvPr/>
        </p:nvGrpSpPr>
        <p:grpSpPr>
          <a:xfrm rot="-8100000">
            <a:off x="10685819" y="2886619"/>
            <a:ext cx="1164053" cy="1162190"/>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AutoShape 16"/>
          <p:cNvSpPr/>
          <p:nvPr/>
        </p:nvSpPr>
        <p:spPr>
          <a:xfrm>
            <a:off x="6494574" y="4318505"/>
            <a:ext cx="10764726" cy="1644902"/>
          </a:xfrm>
          <a:prstGeom prst="rect">
            <a:avLst/>
          </a:prstGeom>
          <a:solidFill>
            <a:srgbClr val="37C9EF">
              <a:alpha val="29804"/>
            </a:srgbClr>
          </a:solidFill>
        </p:spPr>
      </p:sp>
      <p:sp>
        <p:nvSpPr>
          <p:cNvPr id="17" name="TextBox 17"/>
          <p:cNvSpPr txBox="1"/>
          <p:nvPr/>
        </p:nvSpPr>
        <p:spPr>
          <a:xfrm>
            <a:off x="12642942" y="4731381"/>
            <a:ext cx="4142724" cy="752475"/>
          </a:xfrm>
          <a:prstGeom prst="rect">
            <a:avLst/>
          </a:prstGeom>
        </p:spPr>
        <p:txBody>
          <a:bodyPr lIns="0" tIns="0" rIns="0" bIns="0" rtlCol="0" anchor="t">
            <a:spAutoFit/>
          </a:bodyPr>
          <a:lstStyle/>
          <a:p>
            <a:pPr>
              <a:lnSpc>
                <a:spcPts val="3000"/>
              </a:lnSpc>
            </a:pPr>
            <a:r>
              <a:rPr lang="en-US" sz="2000" spc="100">
                <a:solidFill>
                  <a:srgbClr val="191919"/>
                </a:solidFill>
                <a:latin typeface="Arimo"/>
              </a:rPr>
              <a:t>Đưa ra một giả thuyết dựa trên nghiên cứu của bạn.</a:t>
            </a:r>
          </a:p>
        </p:txBody>
      </p:sp>
      <p:sp>
        <p:nvSpPr>
          <p:cNvPr id="18" name="AutoShape 18"/>
          <p:cNvSpPr/>
          <p:nvPr/>
        </p:nvSpPr>
        <p:spPr>
          <a:xfrm>
            <a:off x="6494574" y="4318505"/>
            <a:ext cx="4777276" cy="1644902"/>
          </a:xfrm>
          <a:prstGeom prst="rect">
            <a:avLst/>
          </a:prstGeom>
          <a:solidFill>
            <a:srgbClr val="37C9EF"/>
          </a:solidFill>
        </p:spPr>
      </p:sp>
      <p:grpSp>
        <p:nvGrpSpPr>
          <p:cNvPr id="19" name="Group 19"/>
          <p:cNvGrpSpPr/>
          <p:nvPr/>
        </p:nvGrpSpPr>
        <p:grpSpPr>
          <a:xfrm rot="-8100000">
            <a:off x="10685819" y="4559861"/>
            <a:ext cx="1164053" cy="1162190"/>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1" name="AutoShape 21"/>
          <p:cNvSpPr/>
          <p:nvPr/>
        </p:nvSpPr>
        <p:spPr>
          <a:xfrm>
            <a:off x="6494574" y="5991746"/>
            <a:ext cx="10764726" cy="1644902"/>
          </a:xfrm>
          <a:prstGeom prst="rect">
            <a:avLst/>
          </a:prstGeom>
          <a:solidFill>
            <a:srgbClr val="2C92D5">
              <a:alpha val="29804"/>
            </a:srgbClr>
          </a:solidFill>
        </p:spPr>
      </p:sp>
      <p:sp>
        <p:nvSpPr>
          <p:cNvPr id="22" name="TextBox 22"/>
          <p:cNvSpPr txBox="1"/>
          <p:nvPr/>
        </p:nvSpPr>
        <p:spPr>
          <a:xfrm>
            <a:off x="12642942" y="6422243"/>
            <a:ext cx="4142724" cy="717232"/>
          </a:xfrm>
          <a:prstGeom prst="rect">
            <a:avLst/>
          </a:prstGeom>
        </p:spPr>
        <p:txBody>
          <a:bodyPr lIns="0" tIns="0" rIns="0" bIns="0" rtlCol="0" anchor="t">
            <a:spAutoFit/>
          </a:bodyPr>
          <a:lstStyle/>
          <a:p>
            <a:pPr>
              <a:lnSpc>
                <a:spcPts val="2887"/>
              </a:lnSpc>
            </a:pPr>
            <a:r>
              <a:rPr lang="en-US" sz="1925" spc="96">
                <a:solidFill>
                  <a:srgbClr val="191919"/>
                </a:solidFill>
                <a:latin typeface="Arimo"/>
              </a:rPr>
              <a:t>Tìm đọc các nguồn để</a:t>
            </a:r>
          </a:p>
          <a:p>
            <a:pPr>
              <a:lnSpc>
                <a:spcPts val="2887"/>
              </a:lnSpc>
            </a:pPr>
            <a:r>
              <a:rPr lang="en-US" sz="1925" spc="96">
                <a:solidFill>
                  <a:srgbClr val="191919"/>
                </a:solidFill>
                <a:latin typeface="Arimo"/>
              </a:rPr>
              <a:t>bảo vệ giả thuyết của bạn.</a:t>
            </a:r>
          </a:p>
        </p:txBody>
      </p:sp>
      <p:sp>
        <p:nvSpPr>
          <p:cNvPr id="23" name="AutoShape 23"/>
          <p:cNvSpPr/>
          <p:nvPr/>
        </p:nvSpPr>
        <p:spPr>
          <a:xfrm>
            <a:off x="6494574" y="5991746"/>
            <a:ext cx="4777276" cy="1644902"/>
          </a:xfrm>
          <a:prstGeom prst="rect">
            <a:avLst/>
          </a:prstGeom>
          <a:solidFill>
            <a:srgbClr val="2C92D5"/>
          </a:solidFill>
        </p:spPr>
      </p:sp>
      <p:grpSp>
        <p:nvGrpSpPr>
          <p:cNvPr id="24" name="Group 24"/>
          <p:cNvGrpSpPr/>
          <p:nvPr/>
        </p:nvGrpSpPr>
        <p:grpSpPr>
          <a:xfrm rot="-8100000">
            <a:off x="10685819" y="6233102"/>
            <a:ext cx="1164053" cy="1162190"/>
            <a:chOff x="0" y="0"/>
            <a:chExt cx="6350000" cy="6339840"/>
          </a:xfrm>
        </p:grpSpPr>
        <p:sp>
          <p:nvSpPr>
            <p:cNvPr id="25" name="Freeform 2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26" name="AutoShape 26"/>
          <p:cNvSpPr/>
          <p:nvPr/>
        </p:nvSpPr>
        <p:spPr>
          <a:xfrm>
            <a:off x="6494574" y="7670075"/>
            <a:ext cx="10764726" cy="1644902"/>
          </a:xfrm>
          <a:prstGeom prst="rect">
            <a:avLst/>
          </a:prstGeom>
          <a:solidFill>
            <a:srgbClr val="13538A">
              <a:alpha val="29804"/>
            </a:srgbClr>
          </a:solidFill>
        </p:spPr>
      </p:sp>
      <p:sp>
        <p:nvSpPr>
          <p:cNvPr id="27" name="TextBox 27"/>
          <p:cNvSpPr txBox="1"/>
          <p:nvPr/>
        </p:nvSpPr>
        <p:spPr>
          <a:xfrm>
            <a:off x="12642942" y="8281548"/>
            <a:ext cx="4142724" cy="355283"/>
          </a:xfrm>
          <a:prstGeom prst="rect">
            <a:avLst/>
          </a:prstGeom>
        </p:spPr>
        <p:txBody>
          <a:bodyPr lIns="0" tIns="0" rIns="0" bIns="0" rtlCol="0" anchor="t">
            <a:spAutoFit/>
          </a:bodyPr>
          <a:lstStyle/>
          <a:p>
            <a:pPr>
              <a:lnSpc>
                <a:spcPts val="2887"/>
              </a:lnSpc>
            </a:pPr>
            <a:r>
              <a:rPr lang="en-US" sz="1925" spc="96">
                <a:solidFill>
                  <a:srgbClr val="191919"/>
                </a:solidFill>
                <a:latin typeface="Arimo"/>
              </a:rPr>
              <a:t>Diễn giải kết quả và viết kết luận.</a:t>
            </a:r>
          </a:p>
        </p:txBody>
      </p:sp>
      <p:sp>
        <p:nvSpPr>
          <p:cNvPr id="28" name="AutoShape 28"/>
          <p:cNvSpPr/>
          <p:nvPr/>
        </p:nvSpPr>
        <p:spPr>
          <a:xfrm>
            <a:off x="6494574" y="7670075"/>
            <a:ext cx="4777276" cy="1644902"/>
          </a:xfrm>
          <a:prstGeom prst="rect">
            <a:avLst/>
          </a:prstGeom>
          <a:solidFill>
            <a:srgbClr val="13538A"/>
          </a:solidFill>
          <a:ln>
            <a:solidFill>
              <a:srgbClr val="13538A"/>
            </a:solidFill>
          </a:ln>
        </p:spPr>
      </p:sp>
      <p:grpSp>
        <p:nvGrpSpPr>
          <p:cNvPr id="29" name="Group 29"/>
          <p:cNvGrpSpPr/>
          <p:nvPr/>
        </p:nvGrpSpPr>
        <p:grpSpPr>
          <a:xfrm rot="-8100000">
            <a:off x="10685819" y="7911431"/>
            <a:ext cx="1164053" cy="1162190"/>
            <a:chOff x="0" y="0"/>
            <a:chExt cx="6350000" cy="6339840"/>
          </a:xfrm>
        </p:grpSpPr>
        <p:sp>
          <p:nvSpPr>
            <p:cNvPr id="30" name="Freeform 3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3538A"/>
            </a:solidFill>
          </p:spPr>
        </p:sp>
      </p:grpSp>
      <p:grpSp>
        <p:nvGrpSpPr>
          <p:cNvPr id="31" name="Group 31"/>
          <p:cNvGrpSpPr/>
          <p:nvPr/>
        </p:nvGrpSpPr>
        <p:grpSpPr>
          <a:xfrm>
            <a:off x="6920334" y="1024848"/>
            <a:ext cx="783092" cy="1539250"/>
            <a:chOff x="0" y="0"/>
            <a:chExt cx="1044123" cy="2052334"/>
          </a:xfrm>
        </p:grpSpPr>
        <p:sp>
          <p:nvSpPr>
            <p:cNvPr id="32" name="Freeform 3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33" name="TextBox 3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34" name="TextBox 34"/>
          <p:cNvSpPr txBox="1"/>
          <p:nvPr/>
        </p:nvSpPr>
        <p:spPr>
          <a:xfrm>
            <a:off x="8031972" y="3176752"/>
            <a:ext cx="3235874" cy="427482"/>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ĐỌC</a:t>
            </a:r>
          </a:p>
        </p:txBody>
      </p:sp>
      <p:grpSp>
        <p:nvGrpSpPr>
          <p:cNvPr id="35" name="Group 35"/>
          <p:cNvGrpSpPr/>
          <p:nvPr/>
        </p:nvGrpSpPr>
        <p:grpSpPr>
          <a:xfrm>
            <a:off x="6920334" y="2689454"/>
            <a:ext cx="783092" cy="1539250"/>
            <a:chOff x="0" y="0"/>
            <a:chExt cx="1044123" cy="2052334"/>
          </a:xfrm>
        </p:grpSpPr>
        <p:sp>
          <p:nvSpPr>
            <p:cNvPr id="36" name="Freeform 36"/>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37" name="TextBox 37"/>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38" name="TextBox 38"/>
          <p:cNvSpPr txBox="1"/>
          <p:nvPr/>
        </p:nvSpPr>
        <p:spPr>
          <a:xfrm>
            <a:off x="8035977" y="4932807"/>
            <a:ext cx="3235874" cy="383286"/>
          </a:xfrm>
          <a:prstGeom prst="rect">
            <a:avLst/>
          </a:prstGeom>
        </p:spPr>
        <p:txBody>
          <a:bodyPr lIns="0" tIns="0" rIns="0" bIns="0" rtlCol="0" anchor="t">
            <a:spAutoFit/>
          </a:bodyPr>
          <a:lstStyle/>
          <a:p>
            <a:pPr marL="0" lvl="0" indent="0" algn="l">
              <a:lnSpc>
                <a:spcPts val="2967"/>
              </a:lnSpc>
              <a:spcBef>
                <a:spcPct val="0"/>
              </a:spcBef>
            </a:pPr>
            <a:r>
              <a:rPr lang="en-US" sz="2300" u="none" spc="89">
                <a:solidFill>
                  <a:srgbClr val="FFFFFF"/>
                </a:solidFill>
                <a:latin typeface="Arimo Bold"/>
              </a:rPr>
              <a:t>ĐƯA RA GIẢ THUYẾT</a:t>
            </a:r>
          </a:p>
        </p:txBody>
      </p:sp>
      <p:grpSp>
        <p:nvGrpSpPr>
          <p:cNvPr id="39" name="Group 39"/>
          <p:cNvGrpSpPr/>
          <p:nvPr/>
        </p:nvGrpSpPr>
        <p:grpSpPr>
          <a:xfrm>
            <a:off x="6920334" y="4371331"/>
            <a:ext cx="783092" cy="1539250"/>
            <a:chOff x="0" y="0"/>
            <a:chExt cx="1044123" cy="2052334"/>
          </a:xfrm>
        </p:grpSpPr>
        <p:sp>
          <p:nvSpPr>
            <p:cNvPr id="40" name="Freeform 40"/>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41" name="TextBox 41"/>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42" name="TextBox 42"/>
          <p:cNvSpPr txBox="1"/>
          <p:nvPr/>
        </p:nvSpPr>
        <p:spPr>
          <a:xfrm>
            <a:off x="8035977" y="6598120"/>
            <a:ext cx="3235874" cy="427482"/>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NGHIÊN CỨU</a:t>
            </a:r>
          </a:p>
        </p:txBody>
      </p:sp>
      <p:grpSp>
        <p:nvGrpSpPr>
          <p:cNvPr id="43" name="Group 43"/>
          <p:cNvGrpSpPr/>
          <p:nvPr/>
        </p:nvGrpSpPr>
        <p:grpSpPr>
          <a:xfrm>
            <a:off x="6920334" y="6044572"/>
            <a:ext cx="783092" cy="1539250"/>
            <a:chOff x="0" y="0"/>
            <a:chExt cx="1044123" cy="2052334"/>
          </a:xfrm>
        </p:grpSpPr>
        <p:sp>
          <p:nvSpPr>
            <p:cNvPr id="44" name="Freeform 44"/>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45" name="TextBox 45"/>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sp>
        <p:nvSpPr>
          <p:cNvPr id="46" name="TextBox 46"/>
          <p:cNvSpPr txBox="1"/>
          <p:nvPr/>
        </p:nvSpPr>
        <p:spPr>
          <a:xfrm>
            <a:off x="8035977" y="8276449"/>
            <a:ext cx="3235874" cy="427482"/>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KẾT BÀI</a:t>
            </a:r>
          </a:p>
        </p:txBody>
      </p:sp>
      <p:grpSp>
        <p:nvGrpSpPr>
          <p:cNvPr id="47" name="Group 47"/>
          <p:cNvGrpSpPr/>
          <p:nvPr/>
        </p:nvGrpSpPr>
        <p:grpSpPr>
          <a:xfrm>
            <a:off x="6920334" y="7722901"/>
            <a:ext cx="783092" cy="1539250"/>
            <a:chOff x="0" y="0"/>
            <a:chExt cx="1044123" cy="2052334"/>
          </a:xfrm>
        </p:grpSpPr>
        <p:sp>
          <p:nvSpPr>
            <p:cNvPr id="48" name="Freeform 48"/>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49" name="TextBox 49"/>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13538A"/>
                  </a:solidFill>
                  <a:latin typeface="Clear Sans Bold"/>
                </a:rPr>
                <a:t>05</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29517" y="1001614"/>
            <a:ext cx="8428965" cy="1034185"/>
            <a:chOff x="0" y="0"/>
            <a:chExt cx="11238620" cy="1378913"/>
          </a:xfrm>
        </p:grpSpPr>
        <p:sp>
          <p:nvSpPr>
            <p:cNvPr id="3" name="TextBox 3"/>
            <p:cNvSpPr txBox="1"/>
            <p:nvPr/>
          </p:nvSpPr>
          <p:spPr>
            <a:xfrm>
              <a:off x="0" y="-47625"/>
              <a:ext cx="11238620" cy="767969"/>
            </a:xfrm>
            <a:prstGeom prst="rect">
              <a:avLst/>
            </a:prstGeom>
          </p:spPr>
          <p:txBody>
            <a:bodyPr lIns="0" tIns="0" rIns="0" bIns="0" rtlCol="0" anchor="t">
              <a:spAutoFit/>
            </a:bodyPr>
            <a:lstStyle/>
            <a:p>
              <a:pPr marL="0" lvl="0" indent="0" algn="ctr">
                <a:lnSpc>
                  <a:spcPts val="4716"/>
                </a:lnSpc>
                <a:spcBef>
                  <a:spcPct val="0"/>
                </a:spcBef>
              </a:pPr>
              <a:r>
                <a:rPr lang="en-US" sz="3600" u="none" spc="107">
                  <a:solidFill>
                    <a:srgbClr val="191919"/>
                  </a:solidFill>
                  <a:latin typeface="Clear Sans Bold"/>
                </a:rPr>
                <a:t>Các bước nghiên cứu</a:t>
              </a:r>
            </a:p>
          </p:txBody>
        </p:sp>
        <p:sp>
          <p:nvSpPr>
            <p:cNvPr id="4" name="TextBox 4"/>
            <p:cNvSpPr txBox="1"/>
            <p:nvPr/>
          </p:nvSpPr>
          <p:spPr>
            <a:xfrm>
              <a:off x="0" y="790692"/>
              <a:ext cx="11238620" cy="588222"/>
            </a:xfrm>
            <a:prstGeom prst="rect">
              <a:avLst/>
            </a:prstGeom>
          </p:spPr>
          <p:txBody>
            <a:bodyPr lIns="0" tIns="0" rIns="0" bIns="0" rtlCol="0" anchor="t">
              <a:spAutoFit/>
            </a:bodyPr>
            <a:lstStyle/>
            <a:p>
              <a:pPr marL="0" lvl="0" indent="0" algn="ctr">
                <a:lnSpc>
                  <a:spcPts val="3640"/>
                </a:lnSpc>
              </a:pPr>
              <a:r>
                <a:rPr lang="en-US" sz="2600" u="none" spc="130">
                  <a:solidFill>
                    <a:srgbClr val="191919"/>
                  </a:solidFill>
                  <a:latin typeface="Arimo"/>
                </a:rPr>
                <a:t>Lớp Khoa học Cô Dung</a:t>
              </a:r>
            </a:p>
          </p:txBody>
        </p:sp>
      </p:grpSp>
      <p:sp>
        <p:nvSpPr>
          <p:cNvPr id="5" name="AutoShape 5"/>
          <p:cNvSpPr/>
          <p:nvPr/>
        </p:nvSpPr>
        <p:spPr>
          <a:xfrm>
            <a:off x="9144000" y="3080548"/>
            <a:ext cx="9144000" cy="3287249"/>
          </a:xfrm>
          <a:prstGeom prst="rect">
            <a:avLst/>
          </a:prstGeom>
          <a:solidFill>
            <a:srgbClr val="3EDAD8"/>
          </a:solidFill>
        </p:spPr>
      </p:sp>
      <p:grpSp>
        <p:nvGrpSpPr>
          <p:cNvPr id="6" name="Group 6"/>
          <p:cNvGrpSpPr/>
          <p:nvPr/>
        </p:nvGrpSpPr>
        <p:grpSpPr>
          <a:xfrm>
            <a:off x="10538214" y="3954548"/>
            <a:ext cx="783092" cy="1539250"/>
            <a:chOff x="0" y="0"/>
            <a:chExt cx="1044123" cy="2052334"/>
          </a:xfrm>
        </p:grpSpPr>
        <p:sp>
          <p:nvSpPr>
            <p:cNvPr id="7" name="Freeform 7"/>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8" name="TextBox 8"/>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9" name="AutoShape 9"/>
          <p:cNvSpPr/>
          <p:nvPr/>
        </p:nvSpPr>
        <p:spPr>
          <a:xfrm>
            <a:off x="12189380" y="6367798"/>
            <a:ext cx="6098620" cy="3287249"/>
          </a:xfrm>
          <a:prstGeom prst="rect">
            <a:avLst/>
          </a:prstGeom>
          <a:solidFill>
            <a:srgbClr val="13538A"/>
          </a:solidFill>
        </p:spPr>
      </p:sp>
      <p:sp>
        <p:nvSpPr>
          <p:cNvPr id="10" name="AutoShape 10"/>
          <p:cNvSpPr/>
          <p:nvPr/>
        </p:nvSpPr>
        <p:spPr>
          <a:xfrm>
            <a:off x="0" y="3080548"/>
            <a:ext cx="9144000" cy="3287249"/>
          </a:xfrm>
          <a:prstGeom prst="rect">
            <a:avLst/>
          </a:prstGeom>
          <a:solidFill>
            <a:srgbClr val="86EAE9"/>
          </a:solidFill>
        </p:spPr>
      </p:sp>
      <p:grpSp>
        <p:nvGrpSpPr>
          <p:cNvPr id="11" name="Group 11"/>
          <p:cNvGrpSpPr/>
          <p:nvPr/>
        </p:nvGrpSpPr>
        <p:grpSpPr>
          <a:xfrm>
            <a:off x="1309198" y="3954548"/>
            <a:ext cx="783092" cy="1539250"/>
            <a:chOff x="0" y="0"/>
            <a:chExt cx="1044123" cy="2052334"/>
          </a:xfrm>
        </p:grpSpPr>
        <p:sp>
          <p:nvSpPr>
            <p:cNvPr id="12" name="Freeform 1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13" name="TextBox 1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14" name="AutoShape 14"/>
          <p:cNvSpPr/>
          <p:nvPr/>
        </p:nvSpPr>
        <p:spPr>
          <a:xfrm>
            <a:off x="0" y="6367798"/>
            <a:ext cx="6098620" cy="3287249"/>
          </a:xfrm>
          <a:prstGeom prst="rect">
            <a:avLst/>
          </a:prstGeom>
          <a:solidFill>
            <a:srgbClr val="37C9EF"/>
          </a:solidFill>
        </p:spPr>
      </p:sp>
      <p:grpSp>
        <p:nvGrpSpPr>
          <p:cNvPr id="15" name="Group 15"/>
          <p:cNvGrpSpPr/>
          <p:nvPr/>
        </p:nvGrpSpPr>
        <p:grpSpPr>
          <a:xfrm>
            <a:off x="814884" y="7241797"/>
            <a:ext cx="783092" cy="1539250"/>
            <a:chOff x="0" y="0"/>
            <a:chExt cx="1044123" cy="2052334"/>
          </a:xfrm>
        </p:grpSpPr>
        <p:sp>
          <p:nvSpPr>
            <p:cNvPr id="16" name="Freeform 16"/>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17" name="TextBox 17"/>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18" name="AutoShape 18"/>
          <p:cNvSpPr/>
          <p:nvPr/>
        </p:nvSpPr>
        <p:spPr>
          <a:xfrm>
            <a:off x="6094690" y="6367798"/>
            <a:ext cx="6098620" cy="3287249"/>
          </a:xfrm>
          <a:prstGeom prst="rect">
            <a:avLst/>
          </a:prstGeom>
          <a:solidFill>
            <a:srgbClr val="2C92D5"/>
          </a:solidFill>
        </p:spPr>
      </p:sp>
      <p:grpSp>
        <p:nvGrpSpPr>
          <p:cNvPr id="19" name="Group 19"/>
          <p:cNvGrpSpPr/>
          <p:nvPr/>
        </p:nvGrpSpPr>
        <p:grpSpPr>
          <a:xfrm>
            <a:off x="2711049" y="4095431"/>
            <a:ext cx="4879540" cy="1257484"/>
            <a:chOff x="0" y="0"/>
            <a:chExt cx="6506053" cy="1676645"/>
          </a:xfrm>
        </p:grpSpPr>
        <p:sp>
          <p:nvSpPr>
            <p:cNvPr id="20" name="TextBox 20"/>
            <p:cNvSpPr txBox="1"/>
            <p:nvPr/>
          </p:nvSpPr>
          <p:spPr>
            <a:xfrm>
              <a:off x="0" y="731765"/>
              <a:ext cx="6506053" cy="934085"/>
            </a:xfrm>
            <a:prstGeom prst="rect">
              <a:avLst/>
            </a:prstGeom>
          </p:spPr>
          <p:txBody>
            <a:bodyPr lIns="0" tIns="0" rIns="0" bIns="0" rtlCol="0" anchor="t">
              <a:spAutoFit/>
            </a:bodyPr>
            <a:lstStyle/>
            <a:p>
              <a:pPr>
                <a:lnSpc>
                  <a:spcPts val="2887"/>
                </a:lnSpc>
              </a:pPr>
              <a:r>
                <a:rPr lang="en-US" sz="1925" spc="96" err="1">
                  <a:solidFill>
                    <a:srgbClr val="FFFFFF"/>
                  </a:solidFill>
                  <a:latin typeface="Arimo"/>
                </a:rPr>
                <a:t>Xác</a:t>
              </a:r>
              <a:r>
                <a:rPr lang="en-US" sz="1925" spc="96">
                  <a:solidFill>
                    <a:srgbClr val="FFFFFF"/>
                  </a:solidFill>
                  <a:latin typeface="Arimo"/>
                </a:rPr>
                <a:t> </a:t>
              </a:r>
              <a:r>
                <a:rPr lang="en-US" sz="1925" spc="96" err="1">
                  <a:solidFill>
                    <a:srgbClr val="FFFFFF"/>
                  </a:solidFill>
                  <a:latin typeface="Arimo"/>
                </a:rPr>
                <a:t>định</a:t>
              </a:r>
              <a:r>
                <a:rPr lang="en-US" sz="1925" spc="96">
                  <a:solidFill>
                    <a:srgbClr val="FFFFFF"/>
                  </a:solidFill>
                  <a:latin typeface="Arimo"/>
                </a:rPr>
                <a:t> </a:t>
              </a:r>
              <a:r>
                <a:rPr lang="en-US" sz="1925" spc="96" err="1">
                  <a:solidFill>
                    <a:srgbClr val="FFFFFF"/>
                  </a:solidFill>
                  <a:latin typeface="Arimo"/>
                </a:rPr>
                <a:t>vấn</a:t>
              </a:r>
              <a:r>
                <a:rPr lang="en-US" sz="1925" spc="96">
                  <a:solidFill>
                    <a:srgbClr val="FFFFFF"/>
                  </a:solidFill>
                  <a:latin typeface="Arimo"/>
                </a:rPr>
                <a:t> </a:t>
              </a:r>
              <a:r>
                <a:rPr lang="en-US" sz="1925" spc="96" err="1">
                  <a:solidFill>
                    <a:srgbClr val="FFFFFF"/>
                  </a:solidFill>
                  <a:latin typeface="Arimo"/>
                </a:rPr>
                <a:t>đề</a:t>
              </a:r>
              <a:r>
                <a:rPr lang="en-US" sz="1925" spc="96">
                  <a:solidFill>
                    <a:srgbClr val="FFFFFF"/>
                  </a:solidFill>
                  <a:latin typeface="Arimo"/>
                </a:rPr>
                <a:t> </a:t>
              </a:r>
              <a:r>
                <a:rPr lang="en-US" sz="1925" spc="96" err="1">
                  <a:solidFill>
                    <a:srgbClr val="FFFFFF"/>
                  </a:solidFill>
                  <a:latin typeface="Arimo"/>
                </a:rPr>
                <a:t>và</a:t>
              </a:r>
              <a:endParaRPr lang="en-US" sz="1925" spc="96">
                <a:solidFill>
                  <a:srgbClr val="FFFFFF"/>
                </a:solidFill>
                <a:latin typeface="Arimo"/>
              </a:endParaRPr>
            </a:p>
            <a:p>
              <a:pPr>
                <a:lnSpc>
                  <a:spcPts val="2887"/>
                </a:lnSpc>
              </a:pPr>
              <a:r>
                <a:rPr lang="en-US" sz="1925" spc="96" err="1">
                  <a:solidFill>
                    <a:srgbClr val="FFFFFF"/>
                  </a:solidFill>
                  <a:latin typeface="Arimo"/>
                </a:rPr>
                <a:t>xây</a:t>
              </a:r>
              <a:r>
                <a:rPr lang="en-US" sz="1925" spc="96">
                  <a:solidFill>
                    <a:srgbClr val="FFFFFF"/>
                  </a:solidFill>
                  <a:latin typeface="Arimo"/>
                </a:rPr>
                <a:t> </a:t>
              </a:r>
              <a:r>
                <a:rPr lang="en-US" sz="1925" spc="96" err="1">
                  <a:solidFill>
                    <a:srgbClr val="FFFFFF"/>
                  </a:solidFill>
                  <a:latin typeface="Arimo"/>
                </a:rPr>
                <a:t>dựng</a:t>
              </a:r>
              <a:r>
                <a:rPr lang="en-US" sz="1925" spc="96">
                  <a:solidFill>
                    <a:srgbClr val="FFFFFF"/>
                  </a:solidFill>
                  <a:latin typeface="Arimo"/>
                </a:rPr>
                <a:t> </a:t>
              </a:r>
              <a:r>
                <a:rPr lang="en-US" sz="1925" spc="96" err="1">
                  <a:solidFill>
                    <a:srgbClr val="FFFFFF"/>
                  </a:solidFill>
                  <a:latin typeface="Arimo"/>
                </a:rPr>
                <a:t>câu</a:t>
              </a:r>
              <a:r>
                <a:rPr lang="en-US" sz="1925" spc="96">
                  <a:solidFill>
                    <a:srgbClr val="FFFFFF"/>
                  </a:solidFill>
                  <a:latin typeface="Arimo"/>
                </a:rPr>
                <a:t> </a:t>
              </a:r>
              <a:r>
                <a:rPr lang="en-US" sz="1925" spc="96" err="1">
                  <a:solidFill>
                    <a:srgbClr val="FFFFFF"/>
                  </a:solidFill>
                  <a:latin typeface="Arimo"/>
                </a:rPr>
                <a:t>luận</a:t>
              </a:r>
              <a:r>
                <a:rPr lang="en-US" sz="1925" spc="96">
                  <a:solidFill>
                    <a:srgbClr val="FFFFFF"/>
                  </a:solidFill>
                  <a:latin typeface="Arimo"/>
                </a:rPr>
                <a:t> </a:t>
              </a:r>
              <a:r>
                <a:rPr lang="en-US" sz="1925" spc="96" err="1">
                  <a:solidFill>
                    <a:srgbClr val="FFFFFF"/>
                  </a:solidFill>
                  <a:latin typeface="Arimo"/>
                </a:rPr>
                <a:t>đề</a:t>
              </a:r>
              <a:r>
                <a:rPr lang="en-US" sz="1925" spc="96">
                  <a:solidFill>
                    <a:srgbClr val="FFFFFF"/>
                  </a:solidFill>
                  <a:latin typeface="Arimo"/>
                </a:rPr>
                <a:t>.</a:t>
              </a:r>
            </a:p>
          </p:txBody>
        </p:sp>
        <p:sp>
          <p:nvSpPr>
            <p:cNvPr id="21" name="TextBox 21"/>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VẤN ĐỀ</a:t>
              </a:r>
            </a:p>
          </p:txBody>
        </p:sp>
      </p:grpSp>
      <p:grpSp>
        <p:nvGrpSpPr>
          <p:cNvPr id="22" name="Group 22"/>
          <p:cNvGrpSpPr/>
          <p:nvPr/>
        </p:nvGrpSpPr>
        <p:grpSpPr>
          <a:xfrm>
            <a:off x="11855049" y="4281169"/>
            <a:ext cx="4879540" cy="886009"/>
            <a:chOff x="0" y="0"/>
            <a:chExt cx="6506053" cy="1181345"/>
          </a:xfrm>
        </p:grpSpPr>
        <p:sp>
          <p:nvSpPr>
            <p:cNvPr id="23" name="TextBox 23"/>
            <p:cNvSpPr txBox="1"/>
            <p:nvPr/>
          </p:nvSpPr>
          <p:spPr>
            <a:xfrm>
              <a:off x="0" y="714620"/>
              <a:ext cx="6506053" cy="473075"/>
            </a:xfrm>
            <a:prstGeom prst="rect">
              <a:avLst/>
            </a:prstGeom>
          </p:spPr>
          <p:txBody>
            <a:bodyPr lIns="0" tIns="0" rIns="0" bIns="0" rtlCol="0" anchor="t">
              <a:spAutoFit/>
            </a:bodyPr>
            <a:lstStyle/>
            <a:p>
              <a:pPr>
                <a:lnSpc>
                  <a:spcPts val="3000"/>
                </a:lnSpc>
              </a:pPr>
              <a:r>
                <a:rPr lang="en-US" sz="2000" spc="100">
                  <a:solidFill>
                    <a:srgbClr val="FFFFFF"/>
                  </a:solidFill>
                  <a:latin typeface="Arimo"/>
                </a:rPr>
                <a:t>Xem xét tài liệu liên quan đến chủ đề.</a:t>
              </a:r>
            </a:p>
          </p:txBody>
        </p:sp>
        <p:sp>
          <p:nvSpPr>
            <p:cNvPr id="24" name="TextBox 24"/>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ĐỌC</a:t>
              </a:r>
            </a:p>
          </p:txBody>
        </p:sp>
      </p:grpSp>
      <p:grpSp>
        <p:nvGrpSpPr>
          <p:cNvPr id="25" name="Group 25"/>
          <p:cNvGrpSpPr/>
          <p:nvPr/>
        </p:nvGrpSpPr>
        <p:grpSpPr>
          <a:xfrm>
            <a:off x="2222658" y="7196943"/>
            <a:ext cx="3100253" cy="1628959"/>
            <a:chOff x="0" y="0"/>
            <a:chExt cx="4133670" cy="2171945"/>
          </a:xfrm>
        </p:grpSpPr>
        <p:sp>
          <p:nvSpPr>
            <p:cNvPr id="26" name="TextBox 26"/>
            <p:cNvSpPr txBox="1"/>
            <p:nvPr/>
          </p:nvSpPr>
          <p:spPr>
            <a:xfrm>
              <a:off x="0" y="701920"/>
              <a:ext cx="4133670" cy="1489075"/>
            </a:xfrm>
            <a:prstGeom prst="rect">
              <a:avLst/>
            </a:prstGeom>
          </p:spPr>
          <p:txBody>
            <a:bodyPr lIns="0" tIns="0" rIns="0" bIns="0" rtlCol="0" anchor="t">
              <a:spAutoFit/>
            </a:bodyPr>
            <a:lstStyle/>
            <a:p>
              <a:pPr>
                <a:lnSpc>
                  <a:spcPts val="3000"/>
                </a:lnSpc>
              </a:pPr>
              <a:r>
                <a:rPr lang="en-US" sz="2000" spc="100" err="1">
                  <a:solidFill>
                    <a:srgbClr val="FFFFFF"/>
                  </a:solidFill>
                  <a:latin typeface="Arimo"/>
                </a:rPr>
                <a:t>Đưa</a:t>
              </a:r>
              <a:r>
                <a:rPr lang="en-US" sz="2000" spc="100">
                  <a:solidFill>
                    <a:srgbClr val="FFFFFF"/>
                  </a:solidFill>
                  <a:latin typeface="Arimo"/>
                </a:rPr>
                <a:t> ra </a:t>
              </a:r>
              <a:r>
                <a:rPr lang="en-US" sz="2000" spc="100" err="1">
                  <a:solidFill>
                    <a:srgbClr val="FFFFFF"/>
                  </a:solidFill>
                  <a:latin typeface="Arimo"/>
                </a:rPr>
                <a:t>một</a:t>
              </a:r>
              <a:r>
                <a:rPr lang="en-US" sz="2000" spc="100">
                  <a:solidFill>
                    <a:srgbClr val="FFFFFF"/>
                  </a:solidFill>
                  <a:latin typeface="Arimo"/>
                </a:rPr>
                <a:t> </a:t>
              </a:r>
              <a:r>
                <a:rPr lang="en-US" sz="2000" spc="100" err="1">
                  <a:solidFill>
                    <a:srgbClr val="FFFFFF"/>
                  </a:solidFill>
                  <a:latin typeface="Arimo"/>
                </a:rPr>
                <a:t>giả</a:t>
              </a:r>
              <a:r>
                <a:rPr lang="en-US" sz="2000" spc="100">
                  <a:solidFill>
                    <a:srgbClr val="FFFFFF"/>
                  </a:solidFill>
                  <a:latin typeface="Arimo"/>
                </a:rPr>
                <a:t> </a:t>
              </a:r>
              <a:r>
                <a:rPr lang="en-US" sz="2000" spc="100" err="1">
                  <a:solidFill>
                    <a:srgbClr val="FFFFFF"/>
                  </a:solidFill>
                  <a:latin typeface="Arimo"/>
                </a:rPr>
                <a:t>thuyết</a:t>
              </a:r>
              <a:endParaRPr lang="en-US" sz="2000" spc="100">
                <a:solidFill>
                  <a:srgbClr val="FFFFFF"/>
                </a:solidFill>
                <a:latin typeface="Arimo"/>
              </a:endParaRPr>
            </a:p>
            <a:p>
              <a:pPr>
                <a:lnSpc>
                  <a:spcPts val="3000"/>
                </a:lnSpc>
              </a:pPr>
              <a:r>
                <a:rPr lang="en-US" sz="2000" spc="100" err="1">
                  <a:solidFill>
                    <a:srgbClr val="FFFFFF"/>
                  </a:solidFill>
                  <a:latin typeface="Arimo"/>
                </a:rPr>
                <a:t>dựa</a:t>
              </a:r>
              <a:r>
                <a:rPr lang="en-US" sz="2000" spc="100">
                  <a:solidFill>
                    <a:srgbClr val="FFFFFF"/>
                  </a:solidFill>
                  <a:latin typeface="Arimo"/>
                </a:rPr>
                <a:t> </a:t>
              </a:r>
              <a:r>
                <a:rPr lang="en-US" sz="2000" spc="100" err="1">
                  <a:solidFill>
                    <a:srgbClr val="FFFFFF"/>
                  </a:solidFill>
                  <a:latin typeface="Arimo"/>
                </a:rPr>
                <a:t>trên</a:t>
              </a:r>
              <a:r>
                <a:rPr lang="en-US" sz="2000" spc="100">
                  <a:solidFill>
                    <a:srgbClr val="FFFFFF"/>
                  </a:solidFill>
                  <a:latin typeface="Arimo"/>
                </a:rPr>
                <a:t> </a:t>
              </a:r>
              <a:r>
                <a:rPr lang="en-US" sz="2000" spc="100" err="1">
                  <a:solidFill>
                    <a:srgbClr val="FFFFFF"/>
                  </a:solidFill>
                  <a:latin typeface="Arimo"/>
                </a:rPr>
                <a:t>nghiên</a:t>
              </a:r>
              <a:r>
                <a:rPr lang="en-US" sz="2000" spc="100">
                  <a:solidFill>
                    <a:srgbClr val="FFFFFF"/>
                  </a:solidFill>
                  <a:latin typeface="Arimo"/>
                </a:rPr>
                <a:t> </a:t>
              </a:r>
              <a:r>
                <a:rPr lang="en-US" sz="2000" spc="100" err="1">
                  <a:solidFill>
                    <a:srgbClr val="FFFFFF"/>
                  </a:solidFill>
                  <a:latin typeface="Arimo"/>
                </a:rPr>
                <a:t>cứu</a:t>
              </a:r>
              <a:endParaRPr lang="en-US" sz="2000" spc="100">
                <a:solidFill>
                  <a:srgbClr val="FFFFFF"/>
                </a:solidFill>
                <a:latin typeface="Arimo"/>
              </a:endParaRPr>
            </a:p>
            <a:p>
              <a:pPr>
                <a:lnSpc>
                  <a:spcPts val="3000"/>
                </a:lnSpc>
              </a:pPr>
              <a:r>
                <a:rPr lang="en-US" sz="2000" spc="100" err="1">
                  <a:solidFill>
                    <a:srgbClr val="FFFFFF"/>
                  </a:solidFill>
                  <a:latin typeface="Arimo"/>
                </a:rPr>
                <a:t>của</a:t>
              </a:r>
              <a:r>
                <a:rPr lang="en-US" sz="2000" spc="100">
                  <a:solidFill>
                    <a:srgbClr val="FFFFFF"/>
                  </a:solidFill>
                  <a:latin typeface="Arimo"/>
                </a:rPr>
                <a:t> </a:t>
              </a:r>
              <a:r>
                <a:rPr lang="en-US" sz="2000" spc="100" err="1">
                  <a:solidFill>
                    <a:srgbClr val="FFFFFF"/>
                  </a:solidFill>
                  <a:latin typeface="Arimo"/>
                </a:rPr>
                <a:t>bạn</a:t>
              </a:r>
              <a:r>
                <a:rPr lang="en-US" sz="2000" spc="100">
                  <a:solidFill>
                    <a:srgbClr val="FFFFFF"/>
                  </a:solidFill>
                  <a:latin typeface="Arimo"/>
                </a:rPr>
                <a:t>.</a:t>
              </a:r>
            </a:p>
          </p:txBody>
        </p:sp>
        <p:sp>
          <p:nvSpPr>
            <p:cNvPr id="27" name="TextBox 27"/>
            <p:cNvSpPr txBox="1"/>
            <p:nvPr/>
          </p:nvSpPr>
          <p:spPr>
            <a:xfrm>
              <a:off x="0" y="18796"/>
              <a:ext cx="4133670" cy="453009"/>
            </a:xfrm>
            <a:prstGeom prst="rect">
              <a:avLst/>
            </a:prstGeom>
          </p:spPr>
          <p:txBody>
            <a:bodyPr lIns="0" tIns="0" rIns="0" bIns="0" rtlCol="0" anchor="t">
              <a:spAutoFit/>
            </a:bodyPr>
            <a:lstStyle/>
            <a:p>
              <a:pPr marL="0" lvl="0" indent="0" algn="l">
                <a:lnSpc>
                  <a:spcPts val="2773"/>
                </a:lnSpc>
                <a:spcBef>
                  <a:spcPct val="0"/>
                </a:spcBef>
              </a:pPr>
              <a:r>
                <a:rPr lang="en-US" sz="2150" u="none" spc="83">
                  <a:solidFill>
                    <a:srgbClr val="FFFFFF"/>
                  </a:solidFill>
                  <a:latin typeface="Arimo Bold"/>
                </a:rPr>
                <a:t>ĐƯA RA GIẢ THUYẾT</a:t>
              </a:r>
            </a:p>
          </p:txBody>
        </p:sp>
      </p:grpSp>
      <p:grpSp>
        <p:nvGrpSpPr>
          <p:cNvPr id="28" name="Group 28"/>
          <p:cNvGrpSpPr/>
          <p:nvPr/>
        </p:nvGrpSpPr>
        <p:grpSpPr>
          <a:xfrm>
            <a:off x="8317348" y="7196943"/>
            <a:ext cx="3100253" cy="1628959"/>
            <a:chOff x="0" y="0"/>
            <a:chExt cx="4133670" cy="2171945"/>
          </a:xfrm>
        </p:grpSpPr>
        <p:sp>
          <p:nvSpPr>
            <p:cNvPr id="29" name="TextBox 29"/>
            <p:cNvSpPr txBox="1"/>
            <p:nvPr/>
          </p:nvSpPr>
          <p:spPr>
            <a:xfrm>
              <a:off x="0" y="980685"/>
              <a:ext cx="4133670" cy="922020"/>
            </a:xfrm>
            <a:prstGeom prst="rect">
              <a:avLst/>
            </a:prstGeom>
          </p:spPr>
          <p:txBody>
            <a:bodyPr lIns="0" tIns="0" rIns="0" bIns="0" rtlCol="0" anchor="t">
              <a:spAutoFit/>
            </a:bodyPr>
            <a:lstStyle/>
            <a:p>
              <a:pPr>
                <a:lnSpc>
                  <a:spcPts val="2775"/>
                </a:lnSpc>
              </a:pPr>
              <a:r>
                <a:rPr lang="en-US" sz="1850" spc="92">
                  <a:solidFill>
                    <a:srgbClr val="FFFFFF"/>
                  </a:solidFill>
                  <a:latin typeface="Arimo"/>
                </a:rPr>
                <a:t>Tìm đọc các nguồn để</a:t>
              </a:r>
            </a:p>
            <a:p>
              <a:pPr>
                <a:lnSpc>
                  <a:spcPts val="2775"/>
                </a:lnSpc>
              </a:pPr>
              <a:r>
                <a:rPr lang="en-US" sz="1850" spc="92">
                  <a:solidFill>
                    <a:srgbClr val="FFFFFF"/>
                  </a:solidFill>
                  <a:latin typeface="Arimo"/>
                </a:rPr>
                <a:t>bảo vệ giả thuyết của bạn.</a:t>
              </a:r>
            </a:p>
          </p:txBody>
        </p:sp>
        <p:sp>
          <p:nvSpPr>
            <p:cNvPr id="30" name="TextBox 30"/>
            <p:cNvSpPr txBox="1"/>
            <p:nvPr/>
          </p:nvSpPr>
          <p:spPr>
            <a:xfrm>
              <a:off x="0" y="-38100"/>
              <a:ext cx="4133670" cy="557276"/>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NGHIÊN CỨU</a:t>
              </a:r>
            </a:p>
          </p:txBody>
        </p:sp>
      </p:grpSp>
      <p:grpSp>
        <p:nvGrpSpPr>
          <p:cNvPr id="31" name="Group 31"/>
          <p:cNvGrpSpPr/>
          <p:nvPr/>
        </p:nvGrpSpPr>
        <p:grpSpPr>
          <a:xfrm>
            <a:off x="6994590" y="7241797"/>
            <a:ext cx="783092" cy="1539250"/>
            <a:chOff x="0" y="0"/>
            <a:chExt cx="1044123" cy="2052334"/>
          </a:xfrm>
        </p:grpSpPr>
        <p:sp>
          <p:nvSpPr>
            <p:cNvPr id="32" name="Freeform 3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33" name="TextBox 3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grpSp>
        <p:nvGrpSpPr>
          <p:cNvPr id="34" name="Group 34"/>
          <p:cNvGrpSpPr/>
          <p:nvPr/>
        </p:nvGrpSpPr>
        <p:grpSpPr>
          <a:xfrm>
            <a:off x="14412038" y="7382681"/>
            <a:ext cx="3100253" cy="1257484"/>
            <a:chOff x="0" y="0"/>
            <a:chExt cx="4133670" cy="1676645"/>
          </a:xfrm>
        </p:grpSpPr>
        <p:sp>
          <p:nvSpPr>
            <p:cNvPr id="35" name="TextBox 35"/>
            <p:cNvSpPr txBox="1"/>
            <p:nvPr/>
          </p:nvSpPr>
          <p:spPr>
            <a:xfrm>
              <a:off x="0" y="708270"/>
              <a:ext cx="4133670" cy="981075"/>
            </a:xfrm>
            <a:prstGeom prst="rect">
              <a:avLst/>
            </a:prstGeom>
          </p:spPr>
          <p:txBody>
            <a:bodyPr lIns="0" tIns="0" rIns="0" bIns="0" rtlCol="0" anchor="t">
              <a:spAutoFit/>
            </a:bodyPr>
            <a:lstStyle/>
            <a:p>
              <a:pPr>
                <a:lnSpc>
                  <a:spcPts val="3000"/>
                </a:lnSpc>
              </a:pPr>
              <a:r>
                <a:rPr lang="en-US" sz="2000" spc="100">
                  <a:solidFill>
                    <a:srgbClr val="FFFFFF"/>
                  </a:solidFill>
                  <a:latin typeface="Arimo"/>
                </a:rPr>
                <a:t>Diễn giải kết quả và</a:t>
              </a:r>
            </a:p>
            <a:p>
              <a:pPr>
                <a:lnSpc>
                  <a:spcPts val="3000"/>
                </a:lnSpc>
              </a:pPr>
              <a:r>
                <a:rPr lang="en-US" sz="2000" spc="100">
                  <a:solidFill>
                    <a:srgbClr val="FFFFFF"/>
                  </a:solidFill>
                  <a:latin typeface="Arimo"/>
                </a:rPr>
                <a:t>viết kết luận.</a:t>
              </a:r>
            </a:p>
          </p:txBody>
        </p:sp>
        <p:sp>
          <p:nvSpPr>
            <p:cNvPr id="36" name="TextBox 36"/>
            <p:cNvSpPr txBox="1"/>
            <p:nvPr/>
          </p:nvSpPr>
          <p:spPr>
            <a:xfrm>
              <a:off x="0" y="-38100"/>
              <a:ext cx="4133670" cy="557276"/>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KẾT BÀI</a:t>
              </a:r>
            </a:p>
          </p:txBody>
        </p:sp>
      </p:grpSp>
      <p:grpSp>
        <p:nvGrpSpPr>
          <p:cNvPr id="37" name="Group 37"/>
          <p:cNvGrpSpPr/>
          <p:nvPr/>
        </p:nvGrpSpPr>
        <p:grpSpPr>
          <a:xfrm>
            <a:off x="13112319" y="7241797"/>
            <a:ext cx="783092" cy="1539250"/>
            <a:chOff x="0" y="0"/>
            <a:chExt cx="1044123" cy="2052334"/>
          </a:xfrm>
        </p:grpSpPr>
        <p:sp>
          <p:nvSpPr>
            <p:cNvPr id="38" name="Freeform 38"/>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2">
                <a:extLst>
                  <a:ext uri="{96DAC541-7B7A-43D3-8B79-37D633B846F1}">
                    <asvg:svgBlip xmlns:asvg="http://schemas.microsoft.com/office/drawing/2016/SVG/main" r:embed="rId3"/>
                  </a:ext>
                </a:extLst>
              </a:blip>
              <a:stretch>
                <a:fillRect l="-48280" r="-48280"/>
              </a:stretch>
            </a:blipFill>
          </p:spPr>
        </p:sp>
        <p:sp>
          <p:nvSpPr>
            <p:cNvPr id="39" name="TextBox 39"/>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13538A"/>
                  </a:solidFill>
                  <a:latin typeface="Clear Sans Bold"/>
                </a:rPr>
                <a:t>05</a:t>
              </a:r>
            </a:p>
          </p:txBody>
        </p:sp>
      </p:grpSp>
      <p:grpSp>
        <p:nvGrpSpPr>
          <p:cNvPr id="40" name="Group 40"/>
          <p:cNvGrpSpPr/>
          <p:nvPr/>
        </p:nvGrpSpPr>
        <p:grpSpPr>
          <a:xfrm rot="-8100000">
            <a:off x="8894728" y="4475208"/>
            <a:ext cx="498728" cy="497930"/>
            <a:chOff x="0" y="0"/>
            <a:chExt cx="6350000" cy="6339840"/>
          </a:xfrm>
        </p:grpSpPr>
        <p:sp>
          <p:nvSpPr>
            <p:cNvPr id="41" name="Freeform 41"/>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grpSp>
        <p:nvGrpSpPr>
          <p:cNvPr id="42" name="Group 42"/>
          <p:cNvGrpSpPr/>
          <p:nvPr/>
        </p:nvGrpSpPr>
        <p:grpSpPr>
          <a:xfrm rot="-8100000">
            <a:off x="5820918" y="7762457"/>
            <a:ext cx="498728" cy="497930"/>
            <a:chOff x="0" y="0"/>
            <a:chExt cx="6350000" cy="6339840"/>
          </a:xfrm>
        </p:grpSpPr>
        <p:sp>
          <p:nvSpPr>
            <p:cNvPr id="43" name="Freeform 4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44" name="Group 44"/>
          <p:cNvGrpSpPr/>
          <p:nvPr/>
        </p:nvGrpSpPr>
        <p:grpSpPr>
          <a:xfrm rot="-8100000">
            <a:off x="11915607" y="7762457"/>
            <a:ext cx="498728" cy="497930"/>
            <a:chOff x="0" y="0"/>
            <a:chExt cx="6350000" cy="6339840"/>
          </a:xfrm>
        </p:grpSpPr>
        <p:sp>
          <p:nvSpPr>
            <p:cNvPr id="45" name="Freeform 4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Tree>
    <p:extLst>
      <p:ext uri="{BB962C8B-B14F-4D97-AF65-F5344CB8AC3E}">
        <p14:creationId xmlns:p14="http://schemas.microsoft.com/office/powerpoint/2010/main" val="3017009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29517" y="1001614"/>
            <a:ext cx="8428965" cy="1014051"/>
            <a:chOff x="0" y="0"/>
            <a:chExt cx="11238620" cy="1352068"/>
          </a:xfrm>
        </p:grpSpPr>
        <p:sp>
          <p:nvSpPr>
            <p:cNvPr id="3" name="TextBox 3"/>
            <p:cNvSpPr txBox="1"/>
            <p:nvPr/>
          </p:nvSpPr>
          <p:spPr>
            <a:xfrm>
              <a:off x="0" y="-47625"/>
              <a:ext cx="11238620" cy="767969"/>
            </a:xfrm>
            <a:prstGeom prst="rect">
              <a:avLst/>
            </a:prstGeom>
          </p:spPr>
          <p:txBody>
            <a:bodyPr lIns="0" tIns="0" rIns="0" bIns="0" rtlCol="0" anchor="t">
              <a:spAutoFit/>
            </a:bodyPr>
            <a:lstStyle/>
            <a:p>
              <a:pPr marL="0" lvl="0" indent="0" algn="ctr">
                <a:lnSpc>
                  <a:spcPts val="4716"/>
                </a:lnSpc>
                <a:spcBef>
                  <a:spcPct val="0"/>
                </a:spcBef>
              </a:pPr>
              <a:r>
                <a:rPr lang="en-US" sz="3600" u="none" spc="107">
                  <a:solidFill>
                    <a:srgbClr val="191919"/>
                  </a:solidFill>
                  <a:latin typeface="Clear Sans Bold"/>
                </a:rPr>
                <a:t>Các bước nghiên cứu</a:t>
              </a:r>
            </a:p>
          </p:txBody>
        </p:sp>
        <p:sp>
          <p:nvSpPr>
            <p:cNvPr id="4" name="TextBox 4"/>
            <p:cNvSpPr txBox="1"/>
            <p:nvPr/>
          </p:nvSpPr>
          <p:spPr>
            <a:xfrm>
              <a:off x="0" y="763847"/>
              <a:ext cx="11238620" cy="588222"/>
            </a:xfrm>
            <a:prstGeom prst="rect">
              <a:avLst/>
            </a:prstGeom>
          </p:spPr>
          <p:txBody>
            <a:bodyPr lIns="0" tIns="0" rIns="0" bIns="0" rtlCol="0" anchor="t">
              <a:spAutoFit/>
            </a:bodyPr>
            <a:lstStyle/>
            <a:p>
              <a:pPr marL="0" lvl="0" indent="0" algn="ctr">
                <a:lnSpc>
                  <a:spcPts val="3640"/>
                </a:lnSpc>
              </a:pPr>
              <a:r>
                <a:rPr lang="en-US" sz="2600" u="none" spc="130">
                  <a:solidFill>
                    <a:srgbClr val="191919"/>
                  </a:solidFill>
                  <a:latin typeface="Arimo"/>
                </a:rPr>
                <a:t>Lớp Khoa học Cô Dung</a:t>
              </a:r>
            </a:p>
          </p:txBody>
        </p:sp>
      </p:grpSp>
      <p:sp>
        <p:nvSpPr>
          <p:cNvPr id="5" name="AutoShape 5"/>
          <p:cNvSpPr/>
          <p:nvPr/>
        </p:nvSpPr>
        <p:spPr>
          <a:xfrm>
            <a:off x="1028700" y="3392195"/>
            <a:ext cx="3194627" cy="5866105"/>
          </a:xfrm>
          <a:prstGeom prst="rect">
            <a:avLst/>
          </a:prstGeom>
          <a:solidFill>
            <a:srgbClr val="86EAE9"/>
          </a:solidFill>
        </p:spPr>
      </p:sp>
      <p:sp>
        <p:nvSpPr>
          <p:cNvPr id="6" name="AutoShape 6"/>
          <p:cNvSpPr/>
          <p:nvPr/>
        </p:nvSpPr>
        <p:spPr>
          <a:xfrm>
            <a:off x="14064673" y="3392195"/>
            <a:ext cx="3194627" cy="5866105"/>
          </a:xfrm>
          <a:prstGeom prst="rect">
            <a:avLst/>
          </a:prstGeom>
          <a:solidFill>
            <a:srgbClr val="13538A"/>
          </a:solidFill>
        </p:spPr>
      </p:sp>
      <p:sp>
        <p:nvSpPr>
          <p:cNvPr id="7" name="AutoShape 7"/>
          <p:cNvSpPr/>
          <p:nvPr/>
        </p:nvSpPr>
        <p:spPr>
          <a:xfrm>
            <a:off x="10805680" y="3392195"/>
            <a:ext cx="3194627" cy="5866105"/>
          </a:xfrm>
          <a:prstGeom prst="rect">
            <a:avLst/>
          </a:prstGeom>
          <a:solidFill>
            <a:srgbClr val="2C92D5"/>
          </a:solidFill>
        </p:spPr>
      </p:sp>
      <p:sp>
        <p:nvSpPr>
          <p:cNvPr id="8" name="AutoShape 8"/>
          <p:cNvSpPr/>
          <p:nvPr/>
        </p:nvSpPr>
        <p:spPr>
          <a:xfrm>
            <a:off x="7546686" y="3392195"/>
            <a:ext cx="3194627" cy="5866105"/>
          </a:xfrm>
          <a:prstGeom prst="rect">
            <a:avLst/>
          </a:prstGeom>
          <a:solidFill>
            <a:srgbClr val="37C9EF"/>
          </a:solidFill>
        </p:spPr>
      </p:sp>
      <p:sp>
        <p:nvSpPr>
          <p:cNvPr id="9" name="AutoShape 9"/>
          <p:cNvSpPr/>
          <p:nvPr/>
        </p:nvSpPr>
        <p:spPr>
          <a:xfrm>
            <a:off x="4287693" y="3392195"/>
            <a:ext cx="3194627" cy="5866105"/>
          </a:xfrm>
          <a:prstGeom prst="rect">
            <a:avLst/>
          </a:prstGeom>
          <a:solidFill>
            <a:srgbClr val="3EDAD8"/>
          </a:solidFill>
        </p:spPr>
      </p:sp>
      <p:sp>
        <p:nvSpPr>
          <p:cNvPr id="10" name="AutoShape 10"/>
          <p:cNvSpPr/>
          <p:nvPr/>
        </p:nvSpPr>
        <p:spPr>
          <a:xfrm>
            <a:off x="1028700" y="5143500"/>
            <a:ext cx="3194627" cy="4114800"/>
          </a:xfrm>
          <a:prstGeom prst="rect">
            <a:avLst/>
          </a:prstGeom>
          <a:solidFill>
            <a:srgbClr val="FFFFFF">
              <a:alpha val="60000"/>
            </a:srgbClr>
          </a:solidFill>
        </p:spPr>
      </p:sp>
      <p:sp>
        <p:nvSpPr>
          <p:cNvPr id="11" name="TextBox 11"/>
          <p:cNvSpPr txBox="1"/>
          <p:nvPr/>
        </p:nvSpPr>
        <p:spPr>
          <a:xfrm>
            <a:off x="1348146" y="4035057"/>
            <a:ext cx="2555736" cy="427482"/>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FFFFFF"/>
                </a:solidFill>
                <a:latin typeface="Arimo Bold"/>
              </a:rPr>
              <a:t>VẤN ĐỀ</a:t>
            </a:r>
          </a:p>
        </p:txBody>
      </p:sp>
      <p:sp>
        <p:nvSpPr>
          <p:cNvPr id="12" name="TextBox 12"/>
          <p:cNvSpPr txBox="1"/>
          <p:nvPr/>
        </p:nvSpPr>
        <p:spPr>
          <a:xfrm>
            <a:off x="1504010" y="5959759"/>
            <a:ext cx="2244006" cy="1312545"/>
          </a:xfrm>
          <a:prstGeom prst="rect">
            <a:avLst/>
          </a:prstGeom>
        </p:spPr>
        <p:txBody>
          <a:bodyPr lIns="0" tIns="0" rIns="0" bIns="0" rtlCol="0" anchor="t">
            <a:spAutoFit/>
          </a:bodyPr>
          <a:lstStyle/>
          <a:p>
            <a:pPr algn="ctr">
              <a:lnSpc>
                <a:spcPts val="3450"/>
              </a:lnSpc>
            </a:pPr>
            <a:r>
              <a:rPr lang="en-US" sz="2300" spc="114" err="1">
                <a:solidFill>
                  <a:srgbClr val="191919"/>
                </a:solidFill>
                <a:latin typeface="Arimo"/>
              </a:rPr>
              <a:t>Xác</a:t>
            </a:r>
            <a:r>
              <a:rPr lang="en-US" sz="2300" spc="114">
                <a:solidFill>
                  <a:srgbClr val="191919"/>
                </a:solidFill>
                <a:latin typeface="Arimo"/>
              </a:rPr>
              <a:t> </a:t>
            </a:r>
            <a:r>
              <a:rPr lang="en-US" sz="2300" spc="114" err="1">
                <a:solidFill>
                  <a:srgbClr val="191919"/>
                </a:solidFill>
                <a:latin typeface="Arimo"/>
              </a:rPr>
              <a:t>định</a:t>
            </a:r>
            <a:r>
              <a:rPr lang="en-US" sz="2300" spc="114">
                <a:solidFill>
                  <a:srgbClr val="191919"/>
                </a:solidFill>
                <a:latin typeface="Arimo"/>
              </a:rPr>
              <a:t> </a:t>
            </a:r>
            <a:r>
              <a:rPr lang="en-US" sz="2300" spc="114" err="1">
                <a:solidFill>
                  <a:srgbClr val="191919"/>
                </a:solidFill>
                <a:latin typeface="Arimo"/>
              </a:rPr>
              <a:t>vấn</a:t>
            </a:r>
            <a:r>
              <a:rPr lang="en-US" sz="2300" spc="114">
                <a:solidFill>
                  <a:srgbClr val="191919"/>
                </a:solidFill>
                <a:latin typeface="Arimo"/>
              </a:rPr>
              <a:t> </a:t>
            </a:r>
            <a:r>
              <a:rPr lang="en-US" sz="2300" spc="114" err="1">
                <a:solidFill>
                  <a:srgbClr val="191919"/>
                </a:solidFill>
                <a:latin typeface="Arimo"/>
              </a:rPr>
              <a:t>đề</a:t>
            </a:r>
            <a:r>
              <a:rPr lang="en-US" sz="2300" spc="114">
                <a:solidFill>
                  <a:srgbClr val="191919"/>
                </a:solidFill>
                <a:latin typeface="Arimo"/>
              </a:rPr>
              <a:t> </a:t>
            </a:r>
            <a:r>
              <a:rPr lang="en-US" sz="2300" spc="114" err="1">
                <a:solidFill>
                  <a:srgbClr val="191919"/>
                </a:solidFill>
                <a:latin typeface="Arimo"/>
              </a:rPr>
              <a:t>và</a:t>
            </a:r>
            <a:r>
              <a:rPr lang="en-US" sz="2300" spc="114">
                <a:solidFill>
                  <a:srgbClr val="191919"/>
                </a:solidFill>
                <a:latin typeface="Arimo"/>
              </a:rPr>
              <a:t> </a:t>
            </a:r>
            <a:r>
              <a:rPr lang="en-US" sz="2300" spc="114" err="1">
                <a:solidFill>
                  <a:srgbClr val="191919"/>
                </a:solidFill>
                <a:latin typeface="Arimo"/>
              </a:rPr>
              <a:t>xây</a:t>
            </a:r>
            <a:r>
              <a:rPr lang="en-US" sz="2300" spc="114">
                <a:solidFill>
                  <a:srgbClr val="191919"/>
                </a:solidFill>
                <a:latin typeface="Arimo"/>
              </a:rPr>
              <a:t> </a:t>
            </a:r>
            <a:r>
              <a:rPr lang="en-US" sz="2300" spc="114" err="1">
                <a:solidFill>
                  <a:srgbClr val="191919"/>
                </a:solidFill>
                <a:latin typeface="Arimo"/>
              </a:rPr>
              <a:t>dựng</a:t>
            </a:r>
            <a:r>
              <a:rPr lang="en-US" sz="2300" spc="114">
                <a:solidFill>
                  <a:srgbClr val="191919"/>
                </a:solidFill>
                <a:latin typeface="Arimo"/>
              </a:rPr>
              <a:t> </a:t>
            </a:r>
            <a:r>
              <a:rPr lang="en-US" sz="2300" spc="114" err="1">
                <a:solidFill>
                  <a:srgbClr val="191919"/>
                </a:solidFill>
                <a:latin typeface="Arimo"/>
              </a:rPr>
              <a:t>câu</a:t>
            </a:r>
            <a:r>
              <a:rPr lang="en-US" sz="2300" spc="114">
                <a:solidFill>
                  <a:srgbClr val="191919"/>
                </a:solidFill>
                <a:latin typeface="Arimo"/>
              </a:rPr>
              <a:t> </a:t>
            </a:r>
            <a:r>
              <a:rPr lang="en-US" sz="2300" spc="114" err="1">
                <a:solidFill>
                  <a:srgbClr val="191919"/>
                </a:solidFill>
                <a:latin typeface="Arimo"/>
              </a:rPr>
              <a:t>luận</a:t>
            </a:r>
            <a:r>
              <a:rPr lang="en-US" sz="2300" spc="114">
                <a:solidFill>
                  <a:srgbClr val="191919"/>
                </a:solidFill>
                <a:latin typeface="Arimo"/>
              </a:rPr>
              <a:t> </a:t>
            </a:r>
            <a:r>
              <a:rPr lang="en-US" sz="2300" spc="114" err="1">
                <a:solidFill>
                  <a:srgbClr val="191919"/>
                </a:solidFill>
                <a:latin typeface="Arimo"/>
              </a:rPr>
              <a:t>đề</a:t>
            </a:r>
            <a:r>
              <a:rPr lang="en-US" sz="2300" spc="114">
                <a:solidFill>
                  <a:srgbClr val="191919"/>
                </a:solidFill>
                <a:latin typeface="Arimo"/>
              </a:rPr>
              <a:t>.</a:t>
            </a:r>
          </a:p>
        </p:txBody>
      </p:sp>
      <p:grpSp>
        <p:nvGrpSpPr>
          <p:cNvPr id="13" name="Group 13"/>
          <p:cNvGrpSpPr/>
          <p:nvPr/>
        </p:nvGrpSpPr>
        <p:grpSpPr>
          <a:xfrm rot="-2700000">
            <a:off x="2376650" y="4894535"/>
            <a:ext cx="498728" cy="497930"/>
            <a:chOff x="0" y="0"/>
            <a:chExt cx="6350000" cy="6339840"/>
          </a:xfrm>
        </p:grpSpPr>
        <p:sp>
          <p:nvSpPr>
            <p:cNvPr id="14" name="Freeform 1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5" name="AutoShape 15"/>
          <p:cNvSpPr/>
          <p:nvPr/>
        </p:nvSpPr>
        <p:spPr>
          <a:xfrm>
            <a:off x="4287693" y="5143500"/>
            <a:ext cx="3194627" cy="4114800"/>
          </a:xfrm>
          <a:prstGeom prst="rect">
            <a:avLst/>
          </a:prstGeom>
          <a:solidFill>
            <a:srgbClr val="FFFFFF">
              <a:alpha val="60000"/>
            </a:srgbClr>
          </a:solidFill>
        </p:spPr>
      </p:sp>
      <p:sp>
        <p:nvSpPr>
          <p:cNvPr id="16" name="TextBox 16"/>
          <p:cNvSpPr txBox="1"/>
          <p:nvPr/>
        </p:nvSpPr>
        <p:spPr>
          <a:xfrm>
            <a:off x="4607139" y="4035057"/>
            <a:ext cx="2555736" cy="427482"/>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FFFFFF"/>
                </a:solidFill>
                <a:latin typeface="Arimo Bold"/>
              </a:rPr>
              <a:t>ĐỌC</a:t>
            </a:r>
          </a:p>
        </p:txBody>
      </p:sp>
      <p:sp>
        <p:nvSpPr>
          <p:cNvPr id="17" name="TextBox 17"/>
          <p:cNvSpPr txBox="1"/>
          <p:nvPr/>
        </p:nvSpPr>
        <p:spPr>
          <a:xfrm>
            <a:off x="4763004" y="5978809"/>
            <a:ext cx="2244006" cy="1133475"/>
          </a:xfrm>
          <a:prstGeom prst="rect">
            <a:avLst/>
          </a:prstGeom>
        </p:spPr>
        <p:txBody>
          <a:bodyPr lIns="0" tIns="0" rIns="0" bIns="0" rtlCol="0" anchor="t">
            <a:spAutoFit/>
          </a:bodyPr>
          <a:lstStyle/>
          <a:p>
            <a:pPr algn="ctr">
              <a:lnSpc>
                <a:spcPts val="3000"/>
              </a:lnSpc>
            </a:pPr>
            <a:r>
              <a:rPr lang="en-US" sz="2000" spc="100" err="1">
                <a:solidFill>
                  <a:srgbClr val="191919"/>
                </a:solidFill>
                <a:latin typeface="Arimo"/>
              </a:rPr>
              <a:t>Xem</a:t>
            </a:r>
            <a:r>
              <a:rPr lang="en-US" sz="2000" spc="100">
                <a:solidFill>
                  <a:srgbClr val="191919"/>
                </a:solidFill>
                <a:latin typeface="Arimo"/>
              </a:rPr>
              <a:t> </a:t>
            </a:r>
            <a:r>
              <a:rPr lang="en-US" sz="2000" spc="100" err="1">
                <a:solidFill>
                  <a:srgbClr val="191919"/>
                </a:solidFill>
                <a:latin typeface="Arimo"/>
              </a:rPr>
              <a:t>xét</a:t>
            </a:r>
            <a:r>
              <a:rPr lang="en-US" sz="2000" spc="100">
                <a:solidFill>
                  <a:srgbClr val="191919"/>
                </a:solidFill>
                <a:latin typeface="Arimo"/>
              </a:rPr>
              <a:t> </a:t>
            </a:r>
            <a:r>
              <a:rPr lang="en-US" sz="2000" spc="100" err="1">
                <a:solidFill>
                  <a:srgbClr val="191919"/>
                </a:solidFill>
                <a:latin typeface="Arimo"/>
              </a:rPr>
              <a:t>tài</a:t>
            </a:r>
            <a:r>
              <a:rPr lang="en-US" sz="2000" spc="100">
                <a:solidFill>
                  <a:srgbClr val="191919"/>
                </a:solidFill>
                <a:latin typeface="Arimo"/>
              </a:rPr>
              <a:t> </a:t>
            </a:r>
            <a:r>
              <a:rPr lang="en-US" sz="2000" spc="100" err="1">
                <a:solidFill>
                  <a:srgbClr val="191919"/>
                </a:solidFill>
                <a:latin typeface="Arimo"/>
              </a:rPr>
              <a:t>liệu</a:t>
            </a:r>
            <a:r>
              <a:rPr lang="en-US" sz="2000" spc="100">
                <a:solidFill>
                  <a:srgbClr val="191919"/>
                </a:solidFill>
                <a:latin typeface="Arimo"/>
              </a:rPr>
              <a:t> </a:t>
            </a:r>
            <a:r>
              <a:rPr lang="en-US" sz="2000" spc="100" err="1">
                <a:solidFill>
                  <a:srgbClr val="191919"/>
                </a:solidFill>
                <a:latin typeface="Arimo"/>
              </a:rPr>
              <a:t>liên</a:t>
            </a:r>
            <a:r>
              <a:rPr lang="en-US" sz="2000" spc="100">
                <a:solidFill>
                  <a:srgbClr val="191919"/>
                </a:solidFill>
                <a:latin typeface="Arimo"/>
              </a:rPr>
              <a:t> </a:t>
            </a:r>
            <a:r>
              <a:rPr lang="en-US" sz="2000" spc="100" err="1">
                <a:solidFill>
                  <a:srgbClr val="191919"/>
                </a:solidFill>
                <a:latin typeface="Arimo"/>
              </a:rPr>
              <a:t>quan</a:t>
            </a:r>
            <a:r>
              <a:rPr lang="en-US" sz="2000" spc="100">
                <a:solidFill>
                  <a:srgbClr val="191919"/>
                </a:solidFill>
                <a:latin typeface="Arimo"/>
              </a:rPr>
              <a:t> </a:t>
            </a:r>
            <a:r>
              <a:rPr lang="en-US" sz="2000" spc="100" err="1">
                <a:solidFill>
                  <a:srgbClr val="191919"/>
                </a:solidFill>
                <a:latin typeface="Arimo"/>
              </a:rPr>
              <a:t>đến</a:t>
            </a:r>
            <a:r>
              <a:rPr lang="en-US" sz="2000" spc="100">
                <a:solidFill>
                  <a:srgbClr val="191919"/>
                </a:solidFill>
                <a:latin typeface="Arimo"/>
              </a:rPr>
              <a:t> </a:t>
            </a:r>
            <a:r>
              <a:rPr lang="en-US" sz="2000" spc="100" err="1">
                <a:solidFill>
                  <a:srgbClr val="191919"/>
                </a:solidFill>
                <a:latin typeface="Arimo"/>
              </a:rPr>
              <a:t>chủ</a:t>
            </a:r>
            <a:r>
              <a:rPr lang="en-US" sz="2000" spc="100">
                <a:solidFill>
                  <a:srgbClr val="191919"/>
                </a:solidFill>
                <a:latin typeface="Arimo"/>
              </a:rPr>
              <a:t> </a:t>
            </a:r>
            <a:r>
              <a:rPr lang="en-US" sz="2000" spc="100" err="1">
                <a:solidFill>
                  <a:srgbClr val="191919"/>
                </a:solidFill>
                <a:latin typeface="Arimo"/>
              </a:rPr>
              <a:t>đề</a:t>
            </a:r>
            <a:r>
              <a:rPr lang="en-US" sz="2000" spc="100">
                <a:solidFill>
                  <a:srgbClr val="191919"/>
                </a:solidFill>
                <a:latin typeface="Arimo"/>
              </a:rPr>
              <a:t>.</a:t>
            </a:r>
          </a:p>
        </p:txBody>
      </p:sp>
      <p:grpSp>
        <p:nvGrpSpPr>
          <p:cNvPr id="18" name="Group 18"/>
          <p:cNvGrpSpPr/>
          <p:nvPr/>
        </p:nvGrpSpPr>
        <p:grpSpPr>
          <a:xfrm rot="-2700000">
            <a:off x="5635643" y="4894535"/>
            <a:ext cx="498728" cy="497930"/>
            <a:chOff x="0" y="0"/>
            <a:chExt cx="6350000" cy="6339840"/>
          </a:xfrm>
        </p:grpSpPr>
        <p:sp>
          <p:nvSpPr>
            <p:cNvPr id="19" name="Freeform 1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20" name="AutoShape 20"/>
          <p:cNvSpPr/>
          <p:nvPr/>
        </p:nvSpPr>
        <p:spPr>
          <a:xfrm>
            <a:off x="7546686" y="5143500"/>
            <a:ext cx="3194627" cy="4114800"/>
          </a:xfrm>
          <a:prstGeom prst="rect">
            <a:avLst/>
          </a:prstGeom>
          <a:solidFill>
            <a:srgbClr val="FFFFFF">
              <a:alpha val="60000"/>
            </a:srgbClr>
          </a:solidFill>
        </p:spPr>
      </p:sp>
      <p:sp>
        <p:nvSpPr>
          <p:cNvPr id="21" name="TextBox 21"/>
          <p:cNvSpPr txBox="1"/>
          <p:nvPr/>
        </p:nvSpPr>
        <p:spPr>
          <a:xfrm>
            <a:off x="7866132" y="4106542"/>
            <a:ext cx="2555736" cy="294037"/>
          </a:xfrm>
          <a:prstGeom prst="rect">
            <a:avLst/>
          </a:prstGeom>
        </p:spPr>
        <p:txBody>
          <a:bodyPr lIns="0" tIns="0" rIns="0" bIns="0" rtlCol="0" anchor="t">
            <a:spAutoFit/>
          </a:bodyPr>
          <a:lstStyle/>
          <a:p>
            <a:pPr marL="0" lvl="0" indent="0" algn="ctr">
              <a:lnSpc>
                <a:spcPts val="2289"/>
              </a:lnSpc>
              <a:spcBef>
                <a:spcPct val="0"/>
              </a:spcBef>
            </a:pPr>
            <a:r>
              <a:rPr lang="en-US" sz="1775" u="none" spc="69">
                <a:solidFill>
                  <a:srgbClr val="FFFFFF"/>
                </a:solidFill>
                <a:latin typeface="Arimo Bold"/>
              </a:rPr>
              <a:t>ĐƯA RA GIẢ THUYẾT</a:t>
            </a:r>
          </a:p>
        </p:txBody>
      </p:sp>
      <p:sp>
        <p:nvSpPr>
          <p:cNvPr id="22" name="TextBox 22"/>
          <p:cNvSpPr txBox="1"/>
          <p:nvPr/>
        </p:nvSpPr>
        <p:spPr>
          <a:xfrm>
            <a:off x="8021997" y="5978809"/>
            <a:ext cx="2244006" cy="1514475"/>
          </a:xfrm>
          <a:prstGeom prst="rect">
            <a:avLst/>
          </a:prstGeom>
        </p:spPr>
        <p:txBody>
          <a:bodyPr lIns="0" tIns="0" rIns="0" bIns="0" rtlCol="0" anchor="t">
            <a:spAutoFit/>
          </a:bodyPr>
          <a:lstStyle/>
          <a:p>
            <a:pPr algn="ctr">
              <a:lnSpc>
                <a:spcPts val="3000"/>
              </a:lnSpc>
            </a:pPr>
            <a:r>
              <a:rPr lang="en-US" sz="2000" spc="100" err="1">
                <a:solidFill>
                  <a:srgbClr val="191919"/>
                </a:solidFill>
                <a:latin typeface="Arimo"/>
              </a:rPr>
              <a:t>Đưa</a:t>
            </a:r>
            <a:r>
              <a:rPr lang="en-US" sz="2000" spc="100">
                <a:solidFill>
                  <a:srgbClr val="191919"/>
                </a:solidFill>
                <a:latin typeface="Arimo"/>
              </a:rPr>
              <a:t> ra </a:t>
            </a:r>
            <a:r>
              <a:rPr lang="en-US" sz="2000" spc="100" err="1">
                <a:solidFill>
                  <a:srgbClr val="191919"/>
                </a:solidFill>
                <a:latin typeface="Arimo"/>
              </a:rPr>
              <a:t>một</a:t>
            </a:r>
            <a:r>
              <a:rPr lang="en-US" sz="2000" spc="100">
                <a:solidFill>
                  <a:srgbClr val="191919"/>
                </a:solidFill>
                <a:latin typeface="Arimo"/>
              </a:rPr>
              <a:t> </a:t>
            </a:r>
            <a:r>
              <a:rPr lang="en-US" sz="2000" spc="100" err="1">
                <a:solidFill>
                  <a:srgbClr val="191919"/>
                </a:solidFill>
                <a:latin typeface="Arimo"/>
              </a:rPr>
              <a:t>giả</a:t>
            </a:r>
            <a:r>
              <a:rPr lang="en-US" sz="2000" spc="100">
                <a:solidFill>
                  <a:srgbClr val="191919"/>
                </a:solidFill>
                <a:latin typeface="Arimo"/>
              </a:rPr>
              <a:t> </a:t>
            </a:r>
            <a:r>
              <a:rPr lang="en-US" sz="2000" spc="100" err="1">
                <a:solidFill>
                  <a:srgbClr val="191919"/>
                </a:solidFill>
                <a:latin typeface="Arimo"/>
              </a:rPr>
              <a:t>thuyết</a:t>
            </a:r>
            <a:r>
              <a:rPr lang="en-US" sz="2000" spc="100">
                <a:solidFill>
                  <a:srgbClr val="191919"/>
                </a:solidFill>
                <a:latin typeface="Arimo"/>
              </a:rPr>
              <a:t> </a:t>
            </a:r>
            <a:r>
              <a:rPr lang="en-US" sz="2000" spc="100" err="1">
                <a:solidFill>
                  <a:srgbClr val="191919"/>
                </a:solidFill>
                <a:latin typeface="Arimo"/>
              </a:rPr>
              <a:t>dựa</a:t>
            </a:r>
            <a:r>
              <a:rPr lang="en-US" sz="2000" spc="100">
                <a:solidFill>
                  <a:srgbClr val="191919"/>
                </a:solidFill>
                <a:latin typeface="Arimo"/>
              </a:rPr>
              <a:t> </a:t>
            </a:r>
            <a:r>
              <a:rPr lang="en-US" sz="2000" spc="100" err="1">
                <a:solidFill>
                  <a:srgbClr val="191919"/>
                </a:solidFill>
                <a:latin typeface="Arimo"/>
              </a:rPr>
              <a:t>trên</a:t>
            </a:r>
            <a:r>
              <a:rPr lang="en-US" sz="2000" spc="100">
                <a:solidFill>
                  <a:srgbClr val="191919"/>
                </a:solidFill>
                <a:latin typeface="Arimo"/>
              </a:rPr>
              <a:t> </a:t>
            </a:r>
            <a:r>
              <a:rPr lang="en-US" sz="2000" spc="100" err="1">
                <a:solidFill>
                  <a:srgbClr val="191919"/>
                </a:solidFill>
                <a:latin typeface="Arimo"/>
              </a:rPr>
              <a:t>nghiên</a:t>
            </a:r>
            <a:r>
              <a:rPr lang="en-US" sz="2000" spc="100">
                <a:solidFill>
                  <a:srgbClr val="191919"/>
                </a:solidFill>
                <a:latin typeface="Arimo"/>
              </a:rPr>
              <a:t> </a:t>
            </a:r>
            <a:r>
              <a:rPr lang="en-US" sz="2000" spc="100" err="1">
                <a:solidFill>
                  <a:srgbClr val="191919"/>
                </a:solidFill>
                <a:latin typeface="Arimo"/>
              </a:rPr>
              <a:t>cứu</a:t>
            </a:r>
            <a:r>
              <a:rPr lang="en-US" sz="2000" spc="100">
                <a:solidFill>
                  <a:srgbClr val="191919"/>
                </a:solidFill>
                <a:latin typeface="Arimo"/>
              </a:rPr>
              <a:t> </a:t>
            </a:r>
            <a:r>
              <a:rPr lang="en-US" sz="2000" spc="100" err="1">
                <a:solidFill>
                  <a:srgbClr val="191919"/>
                </a:solidFill>
                <a:latin typeface="Arimo"/>
              </a:rPr>
              <a:t>của</a:t>
            </a:r>
            <a:r>
              <a:rPr lang="en-US" sz="2000" spc="100">
                <a:solidFill>
                  <a:srgbClr val="191919"/>
                </a:solidFill>
                <a:latin typeface="Arimo"/>
              </a:rPr>
              <a:t> </a:t>
            </a:r>
            <a:r>
              <a:rPr lang="en-US" sz="2000" spc="100" err="1">
                <a:solidFill>
                  <a:srgbClr val="191919"/>
                </a:solidFill>
                <a:latin typeface="Arimo"/>
              </a:rPr>
              <a:t>bạn</a:t>
            </a:r>
            <a:r>
              <a:rPr lang="en-US" sz="2000" spc="100">
                <a:solidFill>
                  <a:srgbClr val="191919"/>
                </a:solidFill>
                <a:latin typeface="Arimo"/>
              </a:rPr>
              <a:t>.</a:t>
            </a:r>
          </a:p>
        </p:txBody>
      </p:sp>
      <p:grpSp>
        <p:nvGrpSpPr>
          <p:cNvPr id="23" name="Group 23"/>
          <p:cNvGrpSpPr/>
          <p:nvPr/>
        </p:nvGrpSpPr>
        <p:grpSpPr>
          <a:xfrm rot="-2700000">
            <a:off x="8894636" y="4894535"/>
            <a:ext cx="498728" cy="497930"/>
            <a:chOff x="0" y="0"/>
            <a:chExt cx="6350000" cy="6339840"/>
          </a:xfrm>
        </p:grpSpPr>
        <p:sp>
          <p:nvSpPr>
            <p:cNvPr id="24" name="Freeform 2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5" name="AutoShape 25"/>
          <p:cNvSpPr/>
          <p:nvPr/>
        </p:nvSpPr>
        <p:spPr>
          <a:xfrm>
            <a:off x="10805680" y="5143500"/>
            <a:ext cx="3194627" cy="4114800"/>
          </a:xfrm>
          <a:prstGeom prst="rect">
            <a:avLst/>
          </a:prstGeom>
          <a:solidFill>
            <a:srgbClr val="FFFFFF">
              <a:alpha val="60000"/>
            </a:srgbClr>
          </a:solidFill>
        </p:spPr>
      </p:sp>
      <p:sp>
        <p:nvSpPr>
          <p:cNvPr id="26" name="TextBox 26"/>
          <p:cNvSpPr txBox="1"/>
          <p:nvPr/>
        </p:nvSpPr>
        <p:spPr>
          <a:xfrm>
            <a:off x="11125125" y="4035057"/>
            <a:ext cx="2555736" cy="427482"/>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FFFFFF"/>
                </a:solidFill>
                <a:latin typeface="Arimo Bold"/>
              </a:rPr>
              <a:t>NGHIÊN CỨU</a:t>
            </a:r>
          </a:p>
        </p:txBody>
      </p:sp>
      <p:sp>
        <p:nvSpPr>
          <p:cNvPr id="27" name="TextBox 27"/>
          <p:cNvSpPr txBox="1"/>
          <p:nvPr/>
        </p:nvSpPr>
        <p:spPr>
          <a:xfrm>
            <a:off x="11280990" y="5969284"/>
            <a:ext cx="2244006" cy="1062990"/>
          </a:xfrm>
          <a:prstGeom prst="rect">
            <a:avLst/>
          </a:prstGeom>
        </p:spPr>
        <p:txBody>
          <a:bodyPr lIns="0" tIns="0" rIns="0" bIns="0" rtlCol="0" anchor="t">
            <a:spAutoFit/>
          </a:bodyPr>
          <a:lstStyle/>
          <a:p>
            <a:pPr algn="ctr">
              <a:lnSpc>
                <a:spcPts val="2775"/>
              </a:lnSpc>
            </a:pPr>
            <a:r>
              <a:rPr lang="en-US" sz="1850" spc="92">
                <a:solidFill>
                  <a:srgbClr val="191919"/>
                </a:solidFill>
                <a:latin typeface="Arimo"/>
              </a:rPr>
              <a:t>Tìm đọc các nguồn để bảo vệ giả thuyết của bạn.</a:t>
            </a:r>
          </a:p>
        </p:txBody>
      </p:sp>
      <p:grpSp>
        <p:nvGrpSpPr>
          <p:cNvPr id="28" name="Group 28"/>
          <p:cNvGrpSpPr/>
          <p:nvPr/>
        </p:nvGrpSpPr>
        <p:grpSpPr>
          <a:xfrm rot="-2700000">
            <a:off x="12153629" y="4894535"/>
            <a:ext cx="498728" cy="497930"/>
            <a:chOff x="0" y="0"/>
            <a:chExt cx="6350000" cy="6339840"/>
          </a:xfrm>
        </p:grpSpPr>
        <p:sp>
          <p:nvSpPr>
            <p:cNvPr id="29" name="Freeform 2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0" name="AutoShape 30"/>
          <p:cNvSpPr/>
          <p:nvPr/>
        </p:nvSpPr>
        <p:spPr>
          <a:xfrm>
            <a:off x="14064673" y="5143500"/>
            <a:ext cx="3194627" cy="4114800"/>
          </a:xfrm>
          <a:prstGeom prst="rect">
            <a:avLst/>
          </a:prstGeom>
          <a:solidFill>
            <a:srgbClr val="FFFFFF">
              <a:alpha val="60000"/>
            </a:srgbClr>
          </a:solidFill>
        </p:spPr>
      </p:sp>
      <p:sp>
        <p:nvSpPr>
          <p:cNvPr id="31" name="TextBox 31"/>
          <p:cNvSpPr txBox="1"/>
          <p:nvPr/>
        </p:nvSpPr>
        <p:spPr>
          <a:xfrm>
            <a:off x="14384119" y="4035057"/>
            <a:ext cx="2555736" cy="427482"/>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FFFFFF"/>
                </a:solidFill>
                <a:latin typeface="Arimo Bold"/>
              </a:rPr>
              <a:t>KẾT BÀI</a:t>
            </a:r>
          </a:p>
        </p:txBody>
      </p:sp>
      <p:sp>
        <p:nvSpPr>
          <p:cNvPr id="32" name="TextBox 32"/>
          <p:cNvSpPr txBox="1"/>
          <p:nvPr/>
        </p:nvSpPr>
        <p:spPr>
          <a:xfrm>
            <a:off x="14539983" y="5969284"/>
            <a:ext cx="2244006" cy="778193"/>
          </a:xfrm>
          <a:prstGeom prst="rect">
            <a:avLst/>
          </a:prstGeom>
        </p:spPr>
        <p:txBody>
          <a:bodyPr lIns="0" tIns="0" rIns="0" bIns="0" rtlCol="0" anchor="t">
            <a:spAutoFit/>
          </a:bodyPr>
          <a:lstStyle/>
          <a:p>
            <a:pPr algn="ctr">
              <a:lnSpc>
                <a:spcPts val="3112"/>
              </a:lnSpc>
            </a:pPr>
            <a:r>
              <a:rPr lang="en-US" sz="2075" spc="103">
                <a:solidFill>
                  <a:srgbClr val="191919"/>
                </a:solidFill>
                <a:latin typeface="Arimo"/>
              </a:rPr>
              <a:t>Diễn giải kết quả và viết kết luận.</a:t>
            </a:r>
          </a:p>
        </p:txBody>
      </p:sp>
      <p:grpSp>
        <p:nvGrpSpPr>
          <p:cNvPr id="33" name="Group 33"/>
          <p:cNvGrpSpPr/>
          <p:nvPr/>
        </p:nvGrpSpPr>
        <p:grpSpPr>
          <a:xfrm rot="-2700000">
            <a:off x="15412623" y="4894535"/>
            <a:ext cx="498728" cy="497930"/>
            <a:chOff x="0" y="0"/>
            <a:chExt cx="6350000" cy="6339840"/>
          </a:xfrm>
        </p:grpSpPr>
        <p:sp>
          <p:nvSpPr>
            <p:cNvPr id="34" name="Freeform 3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3538A"/>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29517" y="1001614"/>
            <a:ext cx="8428965" cy="1014051"/>
            <a:chOff x="0" y="0"/>
            <a:chExt cx="11238620" cy="1352068"/>
          </a:xfrm>
        </p:grpSpPr>
        <p:sp>
          <p:nvSpPr>
            <p:cNvPr id="3" name="TextBox 3"/>
            <p:cNvSpPr txBox="1"/>
            <p:nvPr/>
          </p:nvSpPr>
          <p:spPr>
            <a:xfrm>
              <a:off x="0" y="-47625"/>
              <a:ext cx="11238620" cy="767969"/>
            </a:xfrm>
            <a:prstGeom prst="rect">
              <a:avLst/>
            </a:prstGeom>
          </p:spPr>
          <p:txBody>
            <a:bodyPr lIns="0" tIns="0" rIns="0" bIns="0" rtlCol="0" anchor="t">
              <a:spAutoFit/>
            </a:bodyPr>
            <a:lstStyle/>
            <a:p>
              <a:pPr marL="0" lvl="0" indent="0" algn="ctr">
                <a:lnSpc>
                  <a:spcPts val="4716"/>
                </a:lnSpc>
                <a:spcBef>
                  <a:spcPct val="0"/>
                </a:spcBef>
              </a:pPr>
              <a:r>
                <a:rPr lang="en-US" sz="3600" u="none" spc="107">
                  <a:solidFill>
                    <a:srgbClr val="191919"/>
                  </a:solidFill>
                  <a:latin typeface="Clear Sans Bold"/>
                </a:rPr>
                <a:t>Các bước nghiên cứu</a:t>
              </a:r>
            </a:p>
          </p:txBody>
        </p:sp>
        <p:sp>
          <p:nvSpPr>
            <p:cNvPr id="4" name="TextBox 4"/>
            <p:cNvSpPr txBox="1"/>
            <p:nvPr/>
          </p:nvSpPr>
          <p:spPr>
            <a:xfrm>
              <a:off x="0" y="763847"/>
              <a:ext cx="11238620" cy="588222"/>
            </a:xfrm>
            <a:prstGeom prst="rect">
              <a:avLst/>
            </a:prstGeom>
          </p:spPr>
          <p:txBody>
            <a:bodyPr lIns="0" tIns="0" rIns="0" bIns="0" rtlCol="0" anchor="t">
              <a:spAutoFit/>
            </a:bodyPr>
            <a:lstStyle/>
            <a:p>
              <a:pPr marL="0" lvl="0" indent="0" algn="ctr">
                <a:lnSpc>
                  <a:spcPts val="3640"/>
                </a:lnSpc>
              </a:pPr>
              <a:r>
                <a:rPr lang="en-US" sz="2600" u="none" spc="130">
                  <a:solidFill>
                    <a:srgbClr val="191919"/>
                  </a:solidFill>
                  <a:latin typeface="Arimo"/>
                </a:rPr>
                <a:t>Lớp Khoa học Cô Dung</a:t>
              </a:r>
            </a:p>
          </p:txBody>
        </p:sp>
      </p:grpSp>
      <p:grpSp>
        <p:nvGrpSpPr>
          <p:cNvPr id="5" name="Group 5"/>
          <p:cNvGrpSpPr/>
          <p:nvPr/>
        </p:nvGrpSpPr>
        <p:grpSpPr>
          <a:xfrm>
            <a:off x="1894398" y="4009082"/>
            <a:ext cx="1463230" cy="1300219"/>
            <a:chOff x="0" y="0"/>
            <a:chExt cx="1950973" cy="1733625"/>
          </a:xfrm>
        </p:grpSpPr>
        <p:sp>
          <p:nvSpPr>
            <p:cNvPr id="6" name="Freeform 6"/>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2">
                <a:extLst>
                  <a:ext uri="{96DAC541-7B7A-43D3-8B79-37D633B846F1}">
                    <asvg:svgBlip xmlns:asvg="http://schemas.microsoft.com/office/drawing/2016/SVG/main" r:embed="rId3"/>
                  </a:ext>
                </a:extLst>
              </a:blip>
              <a:stretch>
                <a:fillRect t="-6268" b="-6268"/>
              </a:stretch>
            </a:blipFill>
          </p:spPr>
        </p:sp>
        <p:sp>
          <p:nvSpPr>
            <p:cNvPr id="7" name="TextBox 7"/>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grpSp>
        <p:nvGrpSpPr>
          <p:cNvPr id="8" name="Group 8"/>
          <p:cNvGrpSpPr/>
          <p:nvPr/>
        </p:nvGrpSpPr>
        <p:grpSpPr>
          <a:xfrm>
            <a:off x="8572108" y="4009082"/>
            <a:ext cx="1463230" cy="1300219"/>
            <a:chOff x="0" y="0"/>
            <a:chExt cx="1950973" cy="1733625"/>
          </a:xfrm>
        </p:grpSpPr>
        <p:sp>
          <p:nvSpPr>
            <p:cNvPr id="9" name="Freeform 9"/>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4">
                <a:extLst>
                  <a:ext uri="{96DAC541-7B7A-43D3-8B79-37D633B846F1}">
                    <asvg:svgBlip xmlns:asvg="http://schemas.microsoft.com/office/drawing/2016/SVG/main" r:embed="rId5"/>
                  </a:ext>
                </a:extLst>
              </a:blip>
              <a:stretch>
                <a:fillRect t="-6268" b="-6268"/>
              </a:stretch>
            </a:blipFill>
          </p:spPr>
        </p:sp>
        <p:sp>
          <p:nvSpPr>
            <p:cNvPr id="10" name="TextBox 10"/>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grpSp>
        <p:nvGrpSpPr>
          <p:cNvPr id="11" name="Group 11"/>
          <p:cNvGrpSpPr/>
          <p:nvPr/>
        </p:nvGrpSpPr>
        <p:grpSpPr>
          <a:xfrm>
            <a:off x="15249817" y="4009082"/>
            <a:ext cx="1463230" cy="1300219"/>
            <a:chOff x="0" y="0"/>
            <a:chExt cx="1950973" cy="1733625"/>
          </a:xfrm>
        </p:grpSpPr>
        <p:sp>
          <p:nvSpPr>
            <p:cNvPr id="12" name="Freeform 12"/>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6">
                <a:extLst>
                  <a:ext uri="{96DAC541-7B7A-43D3-8B79-37D633B846F1}">
                    <asvg:svgBlip xmlns:asvg="http://schemas.microsoft.com/office/drawing/2016/SVG/main" r:embed="rId7"/>
                  </a:ext>
                </a:extLst>
              </a:blip>
              <a:stretch>
                <a:fillRect t="-6268" b="-6268"/>
              </a:stretch>
            </a:blipFill>
          </p:spPr>
        </p:sp>
        <p:sp>
          <p:nvSpPr>
            <p:cNvPr id="13" name="TextBox 13"/>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grpSp>
        <p:nvGrpSpPr>
          <p:cNvPr id="14" name="Group 14"/>
          <p:cNvGrpSpPr/>
          <p:nvPr/>
        </p:nvGrpSpPr>
        <p:grpSpPr>
          <a:xfrm>
            <a:off x="5233253" y="7593187"/>
            <a:ext cx="1463230" cy="1300219"/>
            <a:chOff x="0" y="0"/>
            <a:chExt cx="1950973" cy="1733625"/>
          </a:xfrm>
        </p:grpSpPr>
        <p:sp>
          <p:nvSpPr>
            <p:cNvPr id="15" name="Freeform 15"/>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8">
                <a:extLst>
                  <a:ext uri="{96DAC541-7B7A-43D3-8B79-37D633B846F1}">
                    <asvg:svgBlip xmlns:asvg="http://schemas.microsoft.com/office/drawing/2016/SVG/main" r:embed="rId9"/>
                  </a:ext>
                </a:extLst>
              </a:blip>
              <a:stretch>
                <a:fillRect t="-6268" b="-6268"/>
              </a:stretch>
            </a:blipFill>
          </p:spPr>
        </p:sp>
        <p:sp>
          <p:nvSpPr>
            <p:cNvPr id="16" name="TextBox 16"/>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grpSp>
        <p:nvGrpSpPr>
          <p:cNvPr id="17" name="Group 17"/>
          <p:cNvGrpSpPr/>
          <p:nvPr/>
        </p:nvGrpSpPr>
        <p:grpSpPr>
          <a:xfrm>
            <a:off x="11910962" y="7593187"/>
            <a:ext cx="1463230" cy="1300219"/>
            <a:chOff x="0" y="0"/>
            <a:chExt cx="1950973" cy="1733625"/>
          </a:xfrm>
        </p:grpSpPr>
        <p:sp>
          <p:nvSpPr>
            <p:cNvPr id="18" name="Freeform 18"/>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10">
                <a:extLst>
                  <a:ext uri="{96DAC541-7B7A-43D3-8B79-37D633B846F1}">
                    <asvg:svgBlip xmlns:asvg="http://schemas.microsoft.com/office/drawing/2016/SVG/main" r:embed="rId11"/>
                  </a:ext>
                </a:extLst>
              </a:blip>
              <a:stretch>
                <a:fillRect t="-6268" b="-6268"/>
              </a:stretch>
            </a:blipFill>
            <a:ln>
              <a:noFill/>
            </a:ln>
          </p:spPr>
        </p:sp>
        <p:sp>
          <p:nvSpPr>
            <p:cNvPr id="19" name="TextBox 19"/>
            <p:cNvSpPr txBox="1"/>
            <p:nvPr/>
          </p:nvSpPr>
          <p:spPr>
            <a:xfrm>
              <a:off x="253507" y="461166"/>
              <a:ext cx="1443960" cy="763669"/>
            </a:xfrm>
            <a:prstGeom prst="rect">
              <a:avLst/>
            </a:prstGeom>
            <a:ln>
              <a:solidFill>
                <a:srgbClr val="2C92D5"/>
              </a:solidFill>
            </a:ln>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nvGrpSpPr>
          <p:cNvPr id="20" name="Group 20"/>
          <p:cNvGrpSpPr/>
          <p:nvPr/>
        </p:nvGrpSpPr>
        <p:grpSpPr>
          <a:xfrm>
            <a:off x="1348146" y="7236733"/>
            <a:ext cx="2555736" cy="1738178"/>
            <a:chOff x="0" y="0"/>
            <a:chExt cx="3407648" cy="2317571"/>
          </a:xfrm>
        </p:grpSpPr>
        <p:sp>
          <p:nvSpPr>
            <p:cNvPr id="21" name="TextBox 21"/>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VẤN ĐỀ</a:t>
              </a:r>
            </a:p>
          </p:txBody>
        </p:sp>
        <p:sp>
          <p:nvSpPr>
            <p:cNvPr id="22" name="TextBox 22"/>
            <p:cNvSpPr txBox="1"/>
            <p:nvPr/>
          </p:nvSpPr>
          <p:spPr>
            <a:xfrm>
              <a:off x="0" y="866596"/>
              <a:ext cx="3407648"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Xác định vấn đề và xây dựng câu luận đề.</a:t>
              </a:r>
            </a:p>
          </p:txBody>
        </p:sp>
      </p:grpSp>
      <p:grpSp>
        <p:nvGrpSpPr>
          <p:cNvPr id="23" name="Group 23"/>
          <p:cNvGrpSpPr/>
          <p:nvPr/>
        </p:nvGrpSpPr>
        <p:grpSpPr>
          <a:xfrm rot="2835048">
            <a:off x="2568884" y="6166581"/>
            <a:ext cx="3297848" cy="267371"/>
            <a:chOff x="0" y="0"/>
            <a:chExt cx="6265849" cy="508000"/>
          </a:xfrm>
        </p:grpSpPr>
        <p:sp>
          <p:nvSpPr>
            <p:cNvPr id="24" name="Freeform 24"/>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86EAE9"/>
            </a:solidFill>
          </p:spPr>
        </p:sp>
        <p:sp>
          <p:nvSpPr>
            <p:cNvPr id="25" name="Freeform 25"/>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86EAE9"/>
            </a:solidFill>
          </p:spPr>
        </p:sp>
      </p:grpSp>
      <p:grpSp>
        <p:nvGrpSpPr>
          <p:cNvPr id="26" name="Group 26"/>
          <p:cNvGrpSpPr/>
          <p:nvPr/>
        </p:nvGrpSpPr>
        <p:grpSpPr>
          <a:xfrm>
            <a:off x="7884160" y="7290607"/>
            <a:ext cx="2839127" cy="1738178"/>
            <a:chOff x="0" y="0"/>
            <a:chExt cx="3785502" cy="2317571"/>
          </a:xfrm>
        </p:grpSpPr>
        <p:sp>
          <p:nvSpPr>
            <p:cNvPr id="27" name="TextBox 27"/>
            <p:cNvSpPr txBox="1"/>
            <p:nvPr/>
          </p:nvSpPr>
          <p:spPr>
            <a:xfrm>
              <a:off x="0" y="39878"/>
              <a:ext cx="3785502" cy="420370"/>
            </a:xfrm>
            <a:prstGeom prst="rect">
              <a:avLst/>
            </a:prstGeom>
          </p:spPr>
          <p:txBody>
            <a:bodyPr lIns="0" tIns="0" rIns="0" bIns="0" rtlCol="0" anchor="t">
              <a:spAutoFit/>
            </a:bodyPr>
            <a:lstStyle/>
            <a:p>
              <a:pPr marL="0" lvl="0" indent="0" algn="ctr">
                <a:lnSpc>
                  <a:spcPts val="2580"/>
                </a:lnSpc>
                <a:spcBef>
                  <a:spcPct val="0"/>
                </a:spcBef>
              </a:pPr>
              <a:r>
                <a:rPr lang="en-US" sz="2000" u="none" spc="78">
                  <a:solidFill>
                    <a:srgbClr val="191919"/>
                  </a:solidFill>
                  <a:latin typeface="Arimo Bold"/>
                </a:rPr>
                <a:t>ĐƯA RA GIẢ THUYẾT</a:t>
              </a:r>
            </a:p>
          </p:txBody>
        </p:sp>
        <p:sp>
          <p:nvSpPr>
            <p:cNvPr id="28" name="TextBox 28"/>
            <p:cNvSpPr txBox="1"/>
            <p:nvPr/>
          </p:nvSpPr>
          <p:spPr>
            <a:xfrm>
              <a:off x="0" y="866596"/>
              <a:ext cx="3785502"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Đưa ra một giả thuyết dựa trên nghiên cứu của bạn.</a:t>
              </a:r>
            </a:p>
          </p:txBody>
        </p:sp>
      </p:grpSp>
      <p:grpSp>
        <p:nvGrpSpPr>
          <p:cNvPr id="29" name="Group 29"/>
          <p:cNvGrpSpPr/>
          <p:nvPr/>
        </p:nvGrpSpPr>
        <p:grpSpPr>
          <a:xfrm>
            <a:off x="14703564" y="7290607"/>
            <a:ext cx="2555736" cy="1738178"/>
            <a:chOff x="0" y="0"/>
            <a:chExt cx="3407648" cy="2317571"/>
          </a:xfrm>
        </p:grpSpPr>
        <p:sp>
          <p:nvSpPr>
            <p:cNvPr id="30" name="TextBox 30"/>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KẾT BÀI</a:t>
              </a:r>
            </a:p>
          </p:txBody>
        </p:sp>
        <p:sp>
          <p:nvSpPr>
            <p:cNvPr id="31" name="TextBox 31"/>
            <p:cNvSpPr txBox="1"/>
            <p:nvPr/>
          </p:nvSpPr>
          <p:spPr>
            <a:xfrm>
              <a:off x="0" y="857071"/>
              <a:ext cx="3407648" cy="1149350"/>
            </a:xfrm>
            <a:prstGeom prst="rect">
              <a:avLst/>
            </a:prstGeom>
          </p:spPr>
          <p:txBody>
            <a:bodyPr lIns="0" tIns="0" rIns="0" bIns="0" rtlCol="0" anchor="t">
              <a:spAutoFit/>
            </a:bodyPr>
            <a:lstStyle/>
            <a:p>
              <a:pPr algn="ctr">
                <a:lnSpc>
                  <a:spcPts val="3562"/>
                </a:lnSpc>
              </a:pPr>
              <a:r>
                <a:rPr lang="en-US" sz="2375" spc="118">
                  <a:solidFill>
                    <a:srgbClr val="191919"/>
                  </a:solidFill>
                  <a:latin typeface="Arimo"/>
                </a:rPr>
                <a:t>Diễn giải kết quả và viết kết luận.</a:t>
              </a:r>
            </a:p>
          </p:txBody>
        </p:sp>
      </p:grpSp>
      <p:grpSp>
        <p:nvGrpSpPr>
          <p:cNvPr id="32" name="Group 32"/>
          <p:cNvGrpSpPr/>
          <p:nvPr/>
        </p:nvGrpSpPr>
        <p:grpSpPr>
          <a:xfrm>
            <a:off x="4687000" y="3927577"/>
            <a:ext cx="2555736" cy="1738178"/>
            <a:chOff x="0" y="0"/>
            <a:chExt cx="3407648" cy="2317571"/>
          </a:xfrm>
        </p:grpSpPr>
        <p:sp>
          <p:nvSpPr>
            <p:cNvPr id="33" name="TextBox 33"/>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ĐỌC</a:t>
              </a:r>
            </a:p>
          </p:txBody>
        </p:sp>
        <p:sp>
          <p:nvSpPr>
            <p:cNvPr id="34" name="TextBox 34"/>
            <p:cNvSpPr txBox="1"/>
            <p:nvPr/>
          </p:nvSpPr>
          <p:spPr>
            <a:xfrm>
              <a:off x="0" y="866596"/>
              <a:ext cx="3407648"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Xem xét tài liệu liên quan đến chủ đề.</a:t>
              </a:r>
            </a:p>
          </p:txBody>
        </p:sp>
      </p:grpSp>
      <p:grpSp>
        <p:nvGrpSpPr>
          <p:cNvPr id="35" name="Group 35"/>
          <p:cNvGrpSpPr/>
          <p:nvPr/>
        </p:nvGrpSpPr>
        <p:grpSpPr>
          <a:xfrm>
            <a:off x="11364710" y="3927577"/>
            <a:ext cx="2555736" cy="1738178"/>
            <a:chOff x="0" y="0"/>
            <a:chExt cx="3407648" cy="2317571"/>
          </a:xfrm>
        </p:grpSpPr>
        <p:sp>
          <p:nvSpPr>
            <p:cNvPr id="36" name="TextBox 36"/>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NGHIÊN CỨU</a:t>
              </a:r>
            </a:p>
          </p:txBody>
        </p:sp>
        <p:sp>
          <p:nvSpPr>
            <p:cNvPr id="37" name="TextBox 37"/>
            <p:cNvSpPr txBox="1"/>
            <p:nvPr/>
          </p:nvSpPr>
          <p:spPr>
            <a:xfrm>
              <a:off x="0" y="866596"/>
              <a:ext cx="3407648"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Tìm đọc các nguồn để bảo vệ giả thuyết của bạn.</a:t>
              </a:r>
            </a:p>
          </p:txBody>
        </p:sp>
      </p:grpSp>
      <p:grpSp>
        <p:nvGrpSpPr>
          <p:cNvPr id="38" name="Group 38"/>
          <p:cNvGrpSpPr/>
          <p:nvPr/>
        </p:nvGrpSpPr>
        <p:grpSpPr>
          <a:xfrm rot="2835048">
            <a:off x="9277370" y="6166581"/>
            <a:ext cx="3297848" cy="267371"/>
            <a:chOff x="0" y="0"/>
            <a:chExt cx="6265849" cy="508000"/>
          </a:xfrm>
        </p:grpSpPr>
        <p:sp>
          <p:nvSpPr>
            <p:cNvPr id="39" name="Freeform 39"/>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7C9EF"/>
            </a:solidFill>
          </p:spPr>
        </p:sp>
        <p:sp>
          <p:nvSpPr>
            <p:cNvPr id="40" name="Freeform 40"/>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7C9EF"/>
            </a:solidFill>
          </p:spPr>
        </p:sp>
      </p:grpSp>
      <p:grpSp>
        <p:nvGrpSpPr>
          <p:cNvPr id="41" name="Group 41"/>
          <p:cNvGrpSpPr/>
          <p:nvPr/>
        </p:nvGrpSpPr>
        <p:grpSpPr>
          <a:xfrm rot="-2699999">
            <a:off x="5662688" y="6517616"/>
            <a:ext cx="3297848" cy="267371"/>
            <a:chOff x="0" y="0"/>
            <a:chExt cx="6265849" cy="508000"/>
          </a:xfrm>
        </p:grpSpPr>
        <p:sp>
          <p:nvSpPr>
            <p:cNvPr id="42" name="Freeform 42"/>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EDAD8"/>
            </a:solidFill>
          </p:spPr>
        </p:sp>
        <p:sp>
          <p:nvSpPr>
            <p:cNvPr id="43" name="Freeform 43"/>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EDAD8"/>
            </a:solidFill>
          </p:spPr>
        </p:sp>
      </p:grpSp>
      <p:grpSp>
        <p:nvGrpSpPr>
          <p:cNvPr id="44" name="Group 44"/>
          <p:cNvGrpSpPr/>
          <p:nvPr/>
        </p:nvGrpSpPr>
        <p:grpSpPr>
          <a:xfrm rot="-2699999">
            <a:off x="12340398" y="6517616"/>
            <a:ext cx="3297848" cy="267371"/>
            <a:chOff x="0" y="0"/>
            <a:chExt cx="6265849" cy="508000"/>
          </a:xfrm>
        </p:grpSpPr>
        <p:sp>
          <p:nvSpPr>
            <p:cNvPr id="45" name="Freeform 45"/>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2C92D5"/>
            </a:solidFill>
          </p:spPr>
        </p:sp>
        <p:sp>
          <p:nvSpPr>
            <p:cNvPr id="46" name="Freeform 46"/>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2C92D5"/>
            </a:solidFill>
          </p:spPr>
        </p:sp>
      </p:grpSp>
    </p:spTree>
    <p:extLst>
      <p:ext uri="{BB962C8B-B14F-4D97-AF65-F5344CB8AC3E}">
        <p14:creationId xmlns:p14="http://schemas.microsoft.com/office/powerpoint/2010/main" val="1689565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29517" y="1001614"/>
            <a:ext cx="8428965" cy="1014051"/>
            <a:chOff x="0" y="0"/>
            <a:chExt cx="11238620" cy="1352068"/>
          </a:xfrm>
        </p:grpSpPr>
        <p:sp>
          <p:nvSpPr>
            <p:cNvPr id="3" name="TextBox 3"/>
            <p:cNvSpPr txBox="1"/>
            <p:nvPr/>
          </p:nvSpPr>
          <p:spPr>
            <a:xfrm>
              <a:off x="0" y="-47625"/>
              <a:ext cx="11238620" cy="767969"/>
            </a:xfrm>
            <a:prstGeom prst="rect">
              <a:avLst/>
            </a:prstGeom>
          </p:spPr>
          <p:txBody>
            <a:bodyPr lIns="0" tIns="0" rIns="0" bIns="0" rtlCol="0" anchor="t">
              <a:spAutoFit/>
            </a:bodyPr>
            <a:lstStyle/>
            <a:p>
              <a:pPr marL="0" lvl="0" indent="0" algn="ctr">
                <a:lnSpc>
                  <a:spcPts val="4716"/>
                </a:lnSpc>
                <a:spcBef>
                  <a:spcPct val="0"/>
                </a:spcBef>
              </a:pPr>
              <a:r>
                <a:rPr lang="en-US" sz="3600" u="none" spc="107">
                  <a:solidFill>
                    <a:srgbClr val="191919"/>
                  </a:solidFill>
                  <a:latin typeface="Clear Sans Bold"/>
                </a:rPr>
                <a:t>Các bước nghiên cứu</a:t>
              </a:r>
            </a:p>
          </p:txBody>
        </p:sp>
        <p:sp>
          <p:nvSpPr>
            <p:cNvPr id="4" name="TextBox 4"/>
            <p:cNvSpPr txBox="1"/>
            <p:nvPr/>
          </p:nvSpPr>
          <p:spPr>
            <a:xfrm>
              <a:off x="0" y="763847"/>
              <a:ext cx="11238620" cy="588222"/>
            </a:xfrm>
            <a:prstGeom prst="rect">
              <a:avLst/>
            </a:prstGeom>
          </p:spPr>
          <p:txBody>
            <a:bodyPr lIns="0" tIns="0" rIns="0" bIns="0" rtlCol="0" anchor="t">
              <a:spAutoFit/>
            </a:bodyPr>
            <a:lstStyle/>
            <a:p>
              <a:pPr marL="0" lvl="0" indent="0" algn="ctr">
                <a:lnSpc>
                  <a:spcPts val="3640"/>
                </a:lnSpc>
              </a:pPr>
              <a:r>
                <a:rPr lang="en-US" sz="2600" u="none" spc="130">
                  <a:solidFill>
                    <a:srgbClr val="191919"/>
                  </a:solidFill>
                  <a:latin typeface="Arimo"/>
                </a:rPr>
                <a:t>Lớp Khoa học Cô Dung</a:t>
              </a:r>
            </a:p>
          </p:txBody>
        </p:sp>
      </p:grpSp>
      <p:grpSp>
        <p:nvGrpSpPr>
          <p:cNvPr id="5" name="Group 5"/>
          <p:cNvGrpSpPr/>
          <p:nvPr/>
        </p:nvGrpSpPr>
        <p:grpSpPr>
          <a:xfrm>
            <a:off x="1583196" y="3761610"/>
            <a:ext cx="4451844" cy="2071362"/>
            <a:chOff x="0" y="0"/>
            <a:chExt cx="6667622" cy="3102323"/>
          </a:xfrm>
        </p:grpSpPr>
        <p:sp>
          <p:nvSpPr>
            <p:cNvPr id="6" name="Freeform 6"/>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7" name="Group 7"/>
          <p:cNvGrpSpPr/>
          <p:nvPr/>
        </p:nvGrpSpPr>
        <p:grpSpPr>
          <a:xfrm>
            <a:off x="1170395" y="4310889"/>
            <a:ext cx="825601" cy="972803"/>
            <a:chOff x="0" y="0"/>
            <a:chExt cx="1100801" cy="1297070"/>
          </a:xfrm>
        </p:grpSpPr>
        <p:sp>
          <p:nvSpPr>
            <p:cNvPr id="8" name="Freeform 8"/>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2">
                <a:extLst>
                  <a:ext uri="{96DAC541-7B7A-43D3-8B79-37D633B846F1}">
                    <asvg:svgBlip xmlns:asvg="http://schemas.microsoft.com/office/drawing/2016/SVG/main" r:embed="rId3"/>
                  </a:ext>
                </a:extLst>
              </a:blip>
              <a:stretch>
                <a:fillRect l="-8914" r="-8914"/>
              </a:stretch>
            </a:blipFill>
          </p:spPr>
        </p:sp>
        <p:sp>
          <p:nvSpPr>
            <p:cNvPr id="9" name="TextBox 9"/>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grpSp>
        <p:nvGrpSpPr>
          <p:cNvPr id="10" name="Group 10"/>
          <p:cNvGrpSpPr/>
          <p:nvPr/>
        </p:nvGrpSpPr>
        <p:grpSpPr>
          <a:xfrm>
            <a:off x="2049486" y="4184786"/>
            <a:ext cx="3519264" cy="1225009"/>
            <a:chOff x="0" y="0"/>
            <a:chExt cx="4692352" cy="1633345"/>
          </a:xfrm>
        </p:grpSpPr>
        <p:sp>
          <p:nvSpPr>
            <p:cNvPr id="11" name="TextBox 11"/>
            <p:cNvSpPr txBox="1"/>
            <p:nvPr/>
          </p:nvSpPr>
          <p:spPr>
            <a:xfrm>
              <a:off x="0" y="-38100"/>
              <a:ext cx="4692352"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VẤN ĐỀ</a:t>
              </a:r>
            </a:p>
          </p:txBody>
        </p:sp>
        <p:sp>
          <p:nvSpPr>
            <p:cNvPr id="12" name="TextBox 12"/>
            <p:cNvSpPr txBox="1"/>
            <p:nvPr/>
          </p:nvSpPr>
          <p:spPr>
            <a:xfrm>
              <a:off x="0" y="688465"/>
              <a:ext cx="4692352" cy="934085"/>
            </a:xfrm>
            <a:prstGeom prst="rect">
              <a:avLst/>
            </a:prstGeom>
          </p:spPr>
          <p:txBody>
            <a:bodyPr lIns="0" tIns="0" rIns="0" bIns="0" rtlCol="0" anchor="t">
              <a:spAutoFit/>
            </a:bodyPr>
            <a:lstStyle/>
            <a:p>
              <a:pPr algn="ctr">
                <a:lnSpc>
                  <a:spcPts val="2887"/>
                </a:lnSpc>
              </a:pPr>
              <a:r>
                <a:rPr lang="en-US" sz="1925" spc="96">
                  <a:solidFill>
                    <a:srgbClr val="191919"/>
                  </a:solidFill>
                  <a:latin typeface="Arimo"/>
                </a:rPr>
                <a:t>Xác định vấn đề và xây dựng câu luận đề.</a:t>
              </a:r>
            </a:p>
          </p:txBody>
        </p:sp>
      </p:grpSp>
      <p:grpSp>
        <p:nvGrpSpPr>
          <p:cNvPr id="13" name="Group 13"/>
          <p:cNvGrpSpPr/>
          <p:nvPr/>
        </p:nvGrpSpPr>
        <p:grpSpPr>
          <a:xfrm>
            <a:off x="7124478" y="3761610"/>
            <a:ext cx="4451844" cy="2071362"/>
            <a:chOff x="0" y="0"/>
            <a:chExt cx="6667622" cy="3102323"/>
          </a:xfrm>
        </p:grpSpPr>
        <p:sp>
          <p:nvSpPr>
            <p:cNvPr id="14" name="Freeform 14"/>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15" name="Group 15"/>
          <p:cNvGrpSpPr/>
          <p:nvPr/>
        </p:nvGrpSpPr>
        <p:grpSpPr>
          <a:xfrm>
            <a:off x="6711678" y="4310889"/>
            <a:ext cx="825601" cy="972803"/>
            <a:chOff x="0" y="0"/>
            <a:chExt cx="1100801" cy="1297070"/>
          </a:xfrm>
        </p:grpSpPr>
        <p:sp>
          <p:nvSpPr>
            <p:cNvPr id="16" name="Freeform 16"/>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4">
                <a:extLst>
                  <a:ext uri="{96DAC541-7B7A-43D3-8B79-37D633B846F1}">
                    <asvg:svgBlip xmlns:asvg="http://schemas.microsoft.com/office/drawing/2016/SVG/main" r:embed="rId5"/>
                  </a:ext>
                </a:extLst>
              </a:blip>
              <a:stretch>
                <a:fillRect l="-8914" r="-8914"/>
              </a:stretch>
            </a:blipFill>
          </p:spPr>
        </p:sp>
        <p:sp>
          <p:nvSpPr>
            <p:cNvPr id="17" name="TextBox 17"/>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grpSp>
        <p:nvGrpSpPr>
          <p:cNvPr id="18" name="Group 18"/>
          <p:cNvGrpSpPr/>
          <p:nvPr/>
        </p:nvGrpSpPr>
        <p:grpSpPr>
          <a:xfrm>
            <a:off x="7722687" y="4184786"/>
            <a:ext cx="3519264" cy="1225009"/>
            <a:chOff x="0" y="0"/>
            <a:chExt cx="4692352" cy="1633345"/>
          </a:xfrm>
        </p:grpSpPr>
        <p:sp>
          <p:nvSpPr>
            <p:cNvPr id="19" name="TextBox 19"/>
            <p:cNvSpPr txBox="1"/>
            <p:nvPr/>
          </p:nvSpPr>
          <p:spPr>
            <a:xfrm>
              <a:off x="0" y="-38100"/>
              <a:ext cx="4692352"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ĐỌC</a:t>
              </a:r>
            </a:p>
          </p:txBody>
        </p:sp>
        <p:sp>
          <p:nvSpPr>
            <p:cNvPr id="20" name="TextBox 20"/>
            <p:cNvSpPr txBox="1"/>
            <p:nvPr/>
          </p:nvSpPr>
          <p:spPr>
            <a:xfrm>
              <a:off x="0" y="664970"/>
              <a:ext cx="4692352"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Xem xét tài liệu liên quan đến chủ đề.</a:t>
              </a:r>
            </a:p>
          </p:txBody>
        </p:sp>
      </p:grpSp>
      <p:grpSp>
        <p:nvGrpSpPr>
          <p:cNvPr id="21" name="Group 21"/>
          <p:cNvGrpSpPr/>
          <p:nvPr/>
        </p:nvGrpSpPr>
        <p:grpSpPr>
          <a:xfrm>
            <a:off x="12675286" y="3761610"/>
            <a:ext cx="4584014" cy="2071362"/>
            <a:chOff x="0" y="0"/>
            <a:chExt cx="6865576" cy="3102323"/>
          </a:xfrm>
        </p:grpSpPr>
        <p:sp>
          <p:nvSpPr>
            <p:cNvPr id="22" name="Freeform 22"/>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23" name="Group 23"/>
          <p:cNvGrpSpPr/>
          <p:nvPr/>
        </p:nvGrpSpPr>
        <p:grpSpPr>
          <a:xfrm>
            <a:off x="12262485" y="4310889"/>
            <a:ext cx="825601" cy="972803"/>
            <a:chOff x="0" y="0"/>
            <a:chExt cx="1100801" cy="1297070"/>
          </a:xfrm>
        </p:grpSpPr>
        <p:sp>
          <p:nvSpPr>
            <p:cNvPr id="24" name="Freeform 24"/>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6">
                <a:extLst>
                  <a:ext uri="{96DAC541-7B7A-43D3-8B79-37D633B846F1}">
                    <asvg:svgBlip xmlns:asvg="http://schemas.microsoft.com/office/drawing/2016/SVG/main" r:embed="rId7"/>
                  </a:ext>
                </a:extLst>
              </a:blip>
              <a:stretch>
                <a:fillRect l="-8914" r="-8914"/>
              </a:stretch>
            </a:blipFill>
          </p:spPr>
        </p:sp>
        <p:sp>
          <p:nvSpPr>
            <p:cNvPr id="25" name="TextBox 25"/>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grpSp>
        <p:nvGrpSpPr>
          <p:cNvPr id="26" name="Group 26"/>
          <p:cNvGrpSpPr/>
          <p:nvPr/>
        </p:nvGrpSpPr>
        <p:grpSpPr>
          <a:xfrm>
            <a:off x="13116425" y="4161185"/>
            <a:ext cx="3938069" cy="1225009"/>
            <a:chOff x="0" y="0"/>
            <a:chExt cx="5250759" cy="1633345"/>
          </a:xfrm>
        </p:grpSpPr>
        <p:sp>
          <p:nvSpPr>
            <p:cNvPr id="27" name="TextBox 27"/>
            <p:cNvSpPr txBox="1"/>
            <p:nvPr/>
          </p:nvSpPr>
          <p:spPr>
            <a:xfrm>
              <a:off x="0" y="-38100"/>
              <a:ext cx="5250759"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ĐƯA RA GIẢ THUYẾT</a:t>
              </a:r>
            </a:p>
          </p:txBody>
        </p:sp>
        <p:sp>
          <p:nvSpPr>
            <p:cNvPr id="28" name="TextBox 28"/>
            <p:cNvSpPr txBox="1"/>
            <p:nvPr/>
          </p:nvSpPr>
          <p:spPr>
            <a:xfrm>
              <a:off x="0" y="664970"/>
              <a:ext cx="5250759"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Đưa ra một giả thuyết dựa trên nghiên cứu của bạn.</a:t>
              </a:r>
            </a:p>
          </p:txBody>
        </p:sp>
      </p:grpSp>
      <p:grpSp>
        <p:nvGrpSpPr>
          <p:cNvPr id="29" name="Group 29"/>
          <p:cNvGrpSpPr/>
          <p:nvPr/>
        </p:nvGrpSpPr>
        <p:grpSpPr>
          <a:xfrm>
            <a:off x="4353837" y="6846869"/>
            <a:ext cx="4451844" cy="2071362"/>
            <a:chOff x="0" y="0"/>
            <a:chExt cx="6667622" cy="3102323"/>
          </a:xfrm>
        </p:grpSpPr>
        <p:sp>
          <p:nvSpPr>
            <p:cNvPr id="30" name="Freeform 30"/>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31" name="Group 31"/>
          <p:cNvGrpSpPr/>
          <p:nvPr/>
        </p:nvGrpSpPr>
        <p:grpSpPr>
          <a:xfrm>
            <a:off x="3941037" y="7396149"/>
            <a:ext cx="825601" cy="972803"/>
            <a:chOff x="0" y="0"/>
            <a:chExt cx="1100801" cy="1297070"/>
          </a:xfrm>
        </p:grpSpPr>
        <p:sp>
          <p:nvSpPr>
            <p:cNvPr id="32" name="Freeform 32"/>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33" name="TextBox 33"/>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grpSp>
        <p:nvGrpSpPr>
          <p:cNvPr id="34" name="Group 34"/>
          <p:cNvGrpSpPr/>
          <p:nvPr/>
        </p:nvGrpSpPr>
        <p:grpSpPr>
          <a:xfrm>
            <a:off x="4952046" y="7270046"/>
            <a:ext cx="3519264" cy="1225009"/>
            <a:chOff x="0" y="0"/>
            <a:chExt cx="4692352" cy="1633345"/>
          </a:xfrm>
        </p:grpSpPr>
        <p:sp>
          <p:nvSpPr>
            <p:cNvPr id="35" name="TextBox 35"/>
            <p:cNvSpPr txBox="1"/>
            <p:nvPr/>
          </p:nvSpPr>
          <p:spPr>
            <a:xfrm>
              <a:off x="0" y="-38100"/>
              <a:ext cx="4692352"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KẾT BÀI</a:t>
              </a:r>
            </a:p>
          </p:txBody>
        </p:sp>
        <p:sp>
          <p:nvSpPr>
            <p:cNvPr id="36" name="TextBox 36"/>
            <p:cNvSpPr txBox="1"/>
            <p:nvPr/>
          </p:nvSpPr>
          <p:spPr>
            <a:xfrm>
              <a:off x="0" y="664970"/>
              <a:ext cx="4692352"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Diễn giải kết quả và viết kết luận.</a:t>
              </a:r>
            </a:p>
          </p:txBody>
        </p:sp>
      </p:grpSp>
      <p:grpSp>
        <p:nvGrpSpPr>
          <p:cNvPr id="37" name="Group 37"/>
          <p:cNvGrpSpPr/>
          <p:nvPr/>
        </p:nvGrpSpPr>
        <p:grpSpPr>
          <a:xfrm>
            <a:off x="9895119" y="6846869"/>
            <a:ext cx="4451844" cy="2071362"/>
            <a:chOff x="0" y="0"/>
            <a:chExt cx="6667622" cy="3102323"/>
          </a:xfrm>
        </p:grpSpPr>
        <p:sp>
          <p:nvSpPr>
            <p:cNvPr id="38" name="Freeform 38"/>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39" name="Group 39"/>
          <p:cNvGrpSpPr/>
          <p:nvPr/>
        </p:nvGrpSpPr>
        <p:grpSpPr>
          <a:xfrm>
            <a:off x="9482319" y="7396149"/>
            <a:ext cx="825601" cy="972803"/>
            <a:chOff x="0" y="0"/>
            <a:chExt cx="1100801" cy="1297070"/>
          </a:xfrm>
        </p:grpSpPr>
        <p:sp>
          <p:nvSpPr>
            <p:cNvPr id="40" name="Freeform 40"/>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10">
                <a:extLst>
                  <a:ext uri="{96DAC541-7B7A-43D3-8B79-37D633B846F1}">
                    <asvg:svgBlip xmlns:asvg="http://schemas.microsoft.com/office/drawing/2016/SVG/main" r:embed="rId11"/>
                  </a:ext>
                </a:extLst>
              </a:blip>
              <a:stretch>
                <a:fillRect l="-8914" r="-8914"/>
              </a:stretch>
            </a:blipFill>
          </p:spPr>
        </p:sp>
        <p:sp>
          <p:nvSpPr>
            <p:cNvPr id="41" name="TextBox 41"/>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nvGrpSpPr>
          <p:cNvPr id="42" name="Group 42"/>
          <p:cNvGrpSpPr/>
          <p:nvPr/>
        </p:nvGrpSpPr>
        <p:grpSpPr>
          <a:xfrm>
            <a:off x="10499589" y="7270046"/>
            <a:ext cx="3519264" cy="1225009"/>
            <a:chOff x="0" y="0"/>
            <a:chExt cx="4692352" cy="1633345"/>
          </a:xfrm>
        </p:grpSpPr>
        <p:sp>
          <p:nvSpPr>
            <p:cNvPr id="43" name="TextBox 43"/>
            <p:cNvSpPr txBox="1"/>
            <p:nvPr/>
          </p:nvSpPr>
          <p:spPr>
            <a:xfrm>
              <a:off x="0" y="-38100"/>
              <a:ext cx="4692352"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NGHIÊN CỨU</a:t>
              </a:r>
            </a:p>
          </p:txBody>
        </p:sp>
        <p:sp>
          <p:nvSpPr>
            <p:cNvPr id="44" name="TextBox 44"/>
            <p:cNvSpPr txBox="1"/>
            <p:nvPr/>
          </p:nvSpPr>
          <p:spPr>
            <a:xfrm>
              <a:off x="0" y="664970"/>
              <a:ext cx="4692352"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Tìm đọc các nguồn để bảo vệ giả thuyết của bạn.</a:t>
              </a:r>
            </a:p>
          </p:txBody>
        </p:sp>
      </p:grpSp>
      <p:sp>
        <p:nvSpPr>
          <p:cNvPr id="45" name="AutoShape 45"/>
          <p:cNvSpPr/>
          <p:nvPr/>
        </p:nvSpPr>
        <p:spPr>
          <a:xfrm>
            <a:off x="6025515" y="4797291"/>
            <a:ext cx="686163" cy="47202"/>
          </a:xfrm>
          <a:prstGeom prst="rect">
            <a:avLst/>
          </a:prstGeom>
          <a:solidFill>
            <a:srgbClr val="86EAE9"/>
          </a:solidFill>
        </p:spPr>
      </p:sp>
      <p:sp>
        <p:nvSpPr>
          <p:cNvPr id="46" name="AutoShape 46"/>
          <p:cNvSpPr/>
          <p:nvPr/>
        </p:nvSpPr>
        <p:spPr>
          <a:xfrm>
            <a:off x="11576322" y="4750089"/>
            <a:ext cx="686163" cy="47202"/>
          </a:xfrm>
          <a:prstGeom prst="rect">
            <a:avLst/>
          </a:prstGeom>
          <a:solidFill>
            <a:srgbClr val="37C9EF"/>
          </a:solidFill>
        </p:spPr>
      </p:sp>
      <p:sp>
        <p:nvSpPr>
          <p:cNvPr id="47" name="AutoShape 47"/>
          <p:cNvSpPr/>
          <p:nvPr/>
        </p:nvSpPr>
        <p:spPr>
          <a:xfrm>
            <a:off x="8796156" y="7882550"/>
            <a:ext cx="686163" cy="47202"/>
          </a:xfrm>
          <a:prstGeom prst="rect">
            <a:avLst/>
          </a:prstGeom>
          <a:solidFill>
            <a:srgbClr val="13538A"/>
          </a:solidFill>
        </p:spPr>
      </p:sp>
      <p:sp>
        <p:nvSpPr>
          <p:cNvPr id="48" name="AutoShape 48"/>
          <p:cNvSpPr/>
          <p:nvPr/>
        </p:nvSpPr>
        <p:spPr>
          <a:xfrm rot="-5400000">
            <a:off x="13984988" y="6834160"/>
            <a:ext cx="2049579" cy="47202"/>
          </a:xfrm>
          <a:prstGeom prst="rect">
            <a:avLst/>
          </a:prstGeom>
          <a:solidFill>
            <a:srgbClr val="37C9EF"/>
          </a:solidFill>
        </p:spPr>
      </p:sp>
      <p:sp>
        <p:nvSpPr>
          <p:cNvPr id="49" name="AutoShape 49"/>
          <p:cNvSpPr/>
          <p:nvPr/>
        </p:nvSpPr>
        <p:spPr>
          <a:xfrm>
            <a:off x="14347215" y="7882550"/>
            <a:ext cx="686163" cy="47202"/>
          </a:xfrm>
          <a:prstGeom prst="rect">
            <a:avLst/>
          </a:prstGeom>
          <a:solidFill>
            <a:srgbClr val="37C9EF"/>
          </a:solidFill>
        </p:spPr>
      </p:sp>
    </p:spTree>
    <p:extLst>
      <p:ext uri="{BB962C8B-B14F-4D97-AF65-F5344CB8AC3E}">
        <p14:creationId xmlns:p14="http://schemas.microsoft.com/office/powerpoint/2010/main" val="2687330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179115" y="3885820"/>
            <a:ext cx="4194893" cy="2350323"/>
          </a:xfrm>
          <a:prstGeom prst="rect">
            <a:avLst/>
          </a:prstGeom>
        </p:spPr>
        <p:txBody>
          <a:bodyPr wrap="square" lIns="0" tIns="0" rIns="0" bIns="0" rtlCol="0" anchor="t">
            <a:spAutoFit/>
          </a:bodyPr>
          <a:lstStyle/>
          <a:p>
            <a:pPr marL="0" lvl="0" indent="0">
              <a:lnSpc>
                <a:spcPct val="150000"/>
              </a:lnSpc>
              <a:spcBef>
                <a:spcPct val="0"/>
              </a:spcBef>
            </a:pPr>
            <a:r>
              <a:rPr lang="en-US" sz="5400" u="none" spc="107">
                <a:solidFill>
                  <a:srgbClr val="191919"/>
                </a:solidFill>
                <a:latin typeface="Clear Sans Bold"/>
              </a:rPr>
              <a:t>NỘI DUNG TRÌNH BÀY</a:t>
            </a:r>
          </a:p>
        </p:txBody>
      </p:sp>
      <p:sp>
        <p:nvSpPr>
          <p:cNvPr id="5" name="AutoShape 5"/>
          <p:cNvSpPr/>
          <p:nvPr/>
        </p:nvSpPr>
        <p:spPr>
          <a:xfrm>
            <a:off x="6477000" y="1714500"/>
            <a:ext cx="9525000" cy="1644902"/>
          </a:xfrm>
          <a:prstGeom prst="rect">
            <a:avLst/>
          </a:prstGeom>
          <a:solidFill>
            <a:srgbClr val="86EAE9">
              <a:alpha val="29804"/>
            </a:srgbClr>
          </a:solidFill>
        </p:spPr>
      </p:sp>
      <p:sp>
        <p:nvSpPr>
          <p:cNvPr id="7" name="AutoShape 7"/>
          <p:cNvSpPr/>
          <p:nvPr/>
        </p:nvSpPr>
        <p:spPr>
          <a:xfrm>
            <a:off x="6477000" y="1714500"/>
            <a:ext cx="7214036" cy="1644902"/>
          </a:xfrm>
          <a:prstGeom prst="rect">
            <a:avLst/>
          </a:prstGeom>
          <a:solidFill>
            <a:srgbClr val="86EAE9"/>
          </a:solidFill>
          <a:ln>
            <a:solidFill>
              <a:srgbClr val="DBF9F8"/>
            </a:solidFill>
          </a:ln>
        </p:spPr>
      </p:sp>
      <p:grpSp>
        <p:nvGrpSpPr>
          <p:cNvPr id="9" name="Group 9"/>
          <p:cNvGrpSpPr/>
          <p:nvPr/>
        </p:nvGrpSpPr>
        <p:grpSpPr>
          <a:xfrm rot="-8100000">
            <a:off x="13093647" y="1983455"/>
            <a:ext cx="1164053" cy="1162190"/>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1" name="AutoShape 11"/>
          <p:cNvSpPr/>
          <p:nvPr/>
        </p:nvSpPr>
        <p:spPr>
          <a:xfrm>
            <a:off x="6477000" y="3387741"/>
            <a:ext cx="9525000" cy="1644902"/>
          </a:xfrm>
          <a:prstGeom prst="rect">
            <a:avLst/>
          </a:prstGeom>
          <a:solidFill>
            <a:srgbClr val="3EDAD8">
              <a:alpha val="29804"/>
            </a:srgbClr>
          </a:solidFill>
        </p:spPr>
      </p:sp>
      <p:sp>
        <p:nvSpPr>
          <p:cNvPr id="13" name="AutoShape 13"/>
          <p:cNvSpPr/>
          <p:nvPr/>
        </p:nvSpPr>
        <p:spPr>
          <a:xfrm>
            <a:off x="6477000" y="3387741"/>
            <a:ext cx="7214036" cy="1644902"/>
          </a:xfrm>
          <a:prstGeom prst="rect">
            <a:avLst/>
          </a:prstGeom>
          <a:solidFill>
            <a:srgbClr val="3EDAD8"/>
          </a:solidFill>
          <a:ln>
            <a:solidFill>
              <a:srgbClr val="3EDAD8"/>
            </a:solidFill>
          </a:ln>
        </p:spPr>
      </p:sp>
      <p:grpSp>
        <p:nvGrpSpPr>
          <p:cNvPr id="14" name="Group 14"/>
          <p:cNvGrpSpPr/>
          <p:nvPr/>
        </p:nvGrpSpPr>
        <p:grpSpPr>
          <a:xfrm rot="-8100000">
            <a:off x="13108877" y="3615583"/>
            <a:ext cx="1164053" cy="1162190"/>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AutoShape 16"/>
          <p:cNvSpPr/>
          <p:nvPr/>
        </p:nvSpPr>
        <p:spPr>
          <a:xfrm>
            <a:off x="6477000" y="5060983"/>
            <a:ext cx="9525000" cy="1644902"/>
          </a:xfrm>
          <a:prstGeom prst="rect">
            <a:avLst/>
          </a:prstGeom>
          <a:solidFill>
            <a:srgbClr val="37C9EF">
              <a:alpha val="29804"/>
            </a:srgbClr>
          </a:solidFill>
        </p:spPr>
      </p:sp>
      <p:sp>
        <p:nvSpPr>
          <p:cNvPr id="18" name="AutoShape 18"/>
          <p:cNvSpPr/>
          <p:nvPr/>
        </p:nvSpPr>
        <p:spPr>
          <a:xfrm>
            <a:off x="6477000" y="5060983"/>
            <a:ext cx="7214036" cy="1644902"/>
          </a:xfrm>
          <a:prstGeom prst="rect">
            <a:avLst/>
          </a:prstGeom>
          <a:solidFill>
            <a:srgbClr val="37C9EF"/>
          </a:solidFill>
        </p:spPr>
      </p:sp>
      <p:grpSp>
        <p:nvGrpSpPr>
          <p:cNvPr id="19" name="Group 19"/>
          <p:cNvGrpSpPr/>
          <p:nvPr/>
        </p:nvGrpSpPr>
        <p:grpSpPr>
          <a:xfrm rot="-8100000">
            <a:off x="13093646" y="5316507"/>
            <a:ext cx="1164053" cy="1162190"/>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1" name="AutoShape 21"/>
          <p:cNvSpPr/>
          <p:nvPr/>
        </p:nvSpPr>
        <p:spPr>
          <a:xfrm>
            <a:off x="6477000" y="6734224"/>
            <a:ext cx="9525000" cy="1644902"/>
          </a:xfrm>
          <a:prstGeom prst="rect">
            <a:avLst/>
          </a:prstGeom>
          <a:solidFill>
            <a:srgbClr val="2C92D5">
              <a:alpha val="29804"/>
            </a:srgbClr>
          </a:solidFill>
        </p:spPr>
      </p:sp>
      <p:sp>
        <p:nvSpPr>
          <p:cNvPr id="23" name="AutoShape 23"/>
          <p:cNvSpPr/>
          <p:nvPr/>
        </p:nvSpPr>
        <p:spPr>
          <a:xfrm>
            <a:off x="6477000" y="6734224"/>
            <a:ext cx="7214036" cy="1644902"/>
          </a:xfrm>
          <a:prstGeom prst="rect">
            <a:avLst/>
          </a:prstGeom>
          <a:solidFill>
            <a:srgbClr val="2C92D5"/>
          </a:solidFill>
        </p:spPr>
      </p:sp>
      <p:grpSp>
        <p:nvGrpSpPr>
          <p:cNvPr id="24" name="Group 24"/>
          <p:cNvGrpSpPr/>
          <p:nvPr/>
        </p:nvGrpSpPr>
        <p:grpSpPr>
          <a:xfrm rot="-8100000">
            <a:off x="13093646" y="6989750"/>
            <a:ext cx="1164053" cy="1162190"/>
            <a:chOff x="0" y="0"/>
            <a:chExt cx="6350000" cy="6339840"/>
          </a:xfrm>
        </p:grpSpPr>
        <p:sp>
          <p:nvSpPr>
            <p:cNvPr id="25" name="Freeform 2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1" name="TextBox 41"/>
          <p:cNvSpPr txBox="1"/>
          <p:nvPr/>
        </p:nvSpPr>
        <p:spPr>
          <a:xfrm>
            <a:off x="7004514" y="5577586"/>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sp>
        <p:nvSpPr>
          <p:cNvPr id="45" name="TextBox 45"/>
          <p:cNvSpPr txBox="1"/>
          <p:nvPr/>
        </p:nvSpPr>
        <p:spPr>
          <a:xfrm>
            <a:off x="7004514" y="7250827"/>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sp>
        <p:nvSpPr>
          <p:cNvPr id="50" name="AutoShape 5">
            <a:extLst>
              <a:ext uri="{FF2B5EF4-FFF2-40B4-BE49-F238E27FC236}">
                <a16:creationId xmlns:a16="http://schemas.microsoft.com/office/drawing/2014/main" id="{91313747-3397-4143-A1B4-512A5AC277DD}"/>
              </a:ext>
            </a:extLst>
          </p:cNvPr>
          <p:cNvSpPr/>
          <p:nvPr/>
        </p:nvSpPr>
        <p:spPr>
          <a:xfrm>
            <a:off x="0" y="0"/>
            <a:ext cx="538442" cy="10287000"/>
          </a:xfrm>
          <a:prstGeom prst="rect">
            <a:avLst/>
          </a:prstGeom>
          <a:solidFill>
            <a:srgbClr val="37C9EF"/>
          </a:solidFill>
        </p:spPr>
      </p:sp>
      <p:grpSp>
        <p:nvGrpSpPr>
          <p:cNvPr id="4" name="Group 3">
            <a:extLst>
              <a:ext uri="{FF2B5EF4-FFF2-40B4-BE49-F238E27FC236}">
                <a16:creationId xmlns:a16="http://schemas.microsoft.com/office/drawing/2014/main" id="{C61A4CD1-1048-4806-825C-28E1BB2EAD83}"/>
              </a:ext>
            </a:extLst>
          </p:cNvPr>
          <p:cNvGrpSpPr/>
          <p:nvPr/>
        </p:nvGrpSpPr>
        <p:grpSpPr>
          <a:xfrm>
            <a:off x="5893437" y="1926318"/>
            <a:ext cx="1167126" cy="1164053"/>
            <a:chOff x="2553944" y="1649076"/>
            <a:chExt cx="1167126" cy="1164053"/>
          </a:xfrm>
          <a:solidFill>
            <a:schemeClr val="bg1"/>
          </a:solidFill>
        </p:grpSpPr>
        <p:grpSp>
          <p:nvGrpSpPr>
            <p:cNvPr id="47" name="Group 9">
              <a:extLst>
                <a:ext uri="{FF2B5EF4-FFF2-40B4-BE49-F238E27FC236}">
                  <a16:creationId xmlns:a16="http://schemas.microsoft.com/office/drawing/2014/main" id="{E72A0F22-2641-4E16-9308-1750DEFCA60E}"/>
                </a:ext>
              </a:extLst>
            </p:cNvPr>
            <p:cNvGrpSpPr/>
            <p:nvPr/>
          </p:nvGrpSpPr>
          <p:grpSpPr>
            <a:xfrm rot="-8100000">
              <a:off x="2557948" y="1650008"/>
              <a:ext cx="1164053" cy="1162190"/>
              <a:chOff x="0" y="0"/>
              <a:chExt cx="6350000" cy="6339840"/>
            </a:xfrm>
            <a:grpFill/>
          </p:grpSpPr>
          <p:sp>
            <p:nvSpPr>
              <p:cNvPr id="48" name="Freeform 10">
                <a:extLst>
                  <a:ext uri="{FF2B5EF4-FFF2-40B4-BE49-F238E27FC236}">
                    <a16:creationId xmlns:a16="http://schemas.microsoft.com/office/drawing/2014/main" id="{CEE6211B-BD48-4DC3-B417-DFDAA34EA5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49" name="Group 9">
              <a:extLst>
                <a:ext uri="{FF2B5EF4-FFF2-40B4-BE49-F238E27FC236}">
                  <a16:creationId xmlns:a16="http://schemas.microsoft.com/office/drawing/2014/main" id="{242BBFF5-6B04-4C8A-ABA0-9E68C37536F1}"/>
                </a:ext>
              </a:extLst>
            </p:cNvPr>
            <p:cNvGrpSpPr/>
            <p:nvPr/>
          </p:nvGrpSpPr>
          <p:grpSpPr>
            <a:xfrm rot="8100000" flipH="1">
              <a:off x="2553944" y="1650007"/>
              <a:ext cx="1164053" cy="1162190"/>
              <a:chOff x="0" y="0"/>
              <a:chExt cx="6350000" cy="6339840"/>
            </a:xfrm>
            <a:grpFill/>
          </p:grpSpPr>
          <p:sp>
            <p:nvSpPr>
              <p:cNvPr id="51" name="Freeform 10">
                <a:extLst>
                  <a:ext uri="{FF2B5EF4-FFF2-40B4-BE49-F238E27FC236}">
                    <a16:creationId xmlns:a16="http://schemas.microsoft.com/office/drawing/2014/main" id="{1FC4CB5A-9CD2-4440-A17C-BD32FF6ABA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2" name="Group 51">
            <a:extLst>
              <a:ext uri="{FF2B5EF4-FFF2-40B4-BE49-F238E27FC236}">
                <a16:creationId xmlns:a16="http://schemas.microsoft.com/office/drawing/2014/main" id="{648E65CC-EA3C-4FD0-B3FE-F80745E7EC77}"/>
              </a:ext>
            </a:extLst>
          </p:cNvPr>
          <p:cNvGrpSpPr/>
          <p:nvPr/>
        </p:nvGrpSpPr>
        <p:grpSpPr>
          <a:xfrm>
            <a:off x="5866598" y="3655662"/>
            <a:ext cx="1167126" cy="1164053"/>
            <a:chOff x="2553944" y="1649076"/>
            <a:chExt cx="1167126" cy="1164053"/>
          </a:xfrm>
          <a:solidFill>
            <a:schemeClr val="bg1"/>
          </a:solidFill>
        </p:grpSpPr>
        <p:grpSp>
          <p:nvGrpSpPr>
            <p:cNvPr id="53" name="Group 9">
              <a:extLst>
                <a:ext uri="{FF2B5EF4-FFF2-40B4-BE49-F238E27FC236}">
                  <a16:creationId xmlns:a16="http://schemas.microsoft.com/office/drawing/2014/main" id="{2CC41FED-8B62-48BB-9F5B-264E481A4AC8}"/>
                </a:ext>
              </a:extLst>
            </p:cNvPr>
            <p:cNvGrpSpPr/>
            <p:nvPr/>
          </p:nvGrpSpPr>
          <p:grpSpPr>
            <a:xfrm rot="-8100000">
              <a:off x="2557948" y="1650008"/>
              <a:ext cx="1164053" cy="1162190"/>
              <a:chOff x="0" y="0"/>
              <a:chExt cx="6350000" cy="6339840"/>
            </a:xfrm>
            <a:grpFill/>
          </p:grpSpPr>
          <p:sp>
            <p:nvSpPr>
              <p:cNvPr id="56" name="Freeform 10">
                <a:extLst>
                  <a:ext uri="{FF2B5EF4-FFF2-40B4-BE49-F238E27FC236}">
                    <a16:creationId xmlns:a16="http://schemas.microsoft.com/office/drawing/2014/main" id="{ADCC3851-B47A-47AB-A53E-B381D7568BD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4" name="Group 9">
              <a:extLst>
                <a:ext uri="{FF2B5EF4-FFF2-40B4-BE49-F238E27FC236}">
                  <a16:creationId xmlns:a16="http://schemas.microsoft.com/office/drawing/2014/main" id="{2B88D32A-9370-4A07-B7D7-AA4C08DD9FFF}"/>
                </a:ext>
              </a:extLst>
            </p:cNvPr>
            <p:cNvGrpSpPr/>
            <p:nvPr/>
          </p:nvGrpSpPr>
          <p:grpSpPr>
            <a:xfrm rot="8100000" flipH="1">
              <a:off x="2553944" y="1650007"/>
              <a:ext cx="1164053" cy="1162190"/>
              <a:chOff x="0" y="0"/>
              <a:chExt cx="6350000" cy="6339840"/>
            </a:xfrm>
            <a:grpFill/>
          </p:grpSpPr>
          <p:sp>
            <p:nvSpPr>
              <p:cNvPr id="55" name="Freeform 10">
                <a:extLst>
                  <a:ext uri="{FF2B5EF4-FFF2-40B4-BE49-F238E27FC236}">
                    <a16:creationId xmlns:a16="http://schemas.microsoft.com/office/drawing/2014/main" id="{6EB98183-B0D1-479C-B6F3-501D621B3C2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7" name="Group 56">
            <a:extLst>
              <a:ext uri="{FF2B5EF4-FFF2-40B4-BE49-F238E27FC236}">
                <a16:creationId xmlns:a16="http://schemas.microsoft.com/office/drawing/2014/main" id="{B6CE3078-1A7B-4964-8898-EC56DD6241B2}"/>
              </a:ext>
            </a:extLst>
          </p:cNvPr>
          <p:cNvGrpSpPr/>
          <p:nvPr/>
        </p:nvGrpSpPr>
        <p:grpSpPr>
          <a:xfrm>
            <a:off x="5876176" y="5305675"/>
            <a:ext cx="1167126" cy="1164053"/>
            <a:chOff x="2553944" y="1649076"/>
            <a:chExt cx="1167126" cy="1164053"/>
          </a:xfrm>
          <a:solidFill>
            <a:schemeClr val="bg1"/>
          </a:solidFill>
        </p:grpSpPr>
        <p:grpSp>
          <p:nvGrpSpPr>
            <p:cNvPr id="58" name="Group 9">
              <a:extLst>
                <a:ext uri="{FF2B5EF4-FFF2-40B4-BE49-F238E27FC236}">
                  <a16:creationId xmlns:a16="http://schemas.microsoft.com/office/drawing/2014/main" id="{5B59969F-F7C3-438A-8FE7-DA195B3ED6A6}"/>
                </a:ext>
              </a:extLst>
            </p:cNvPr>
            <p:cNvGrpSpPr/>
            <p:nvPr/>
          </p:nvGrpSpPr>
          <p:grpSpPr>
            <a:xfrm rot="-8100000">
              <a:off x="2557948" y="1650008"/>
              <a:ext cx="1164053" cy="1162190"/>
              <a:chOff x="0" y="0"/>
              <a:chExt cx="6350000" cy="6339840"/>
            </a:xfrm>
            <a:grpFill/>
          </p:grpSpPr>
          <p:sp>
            <p:nvSpPr>
              <p:cNvPr id="61" name="Freeform 10">
                <a:extLst>
                  <a:ext uri="{FF2B5EF4-FFF2-40B4-BE49-F238E27FC236}">
                    <a16:creationId xmlns:a16="http://schemas.microsoft.com/office/drawing/2014/main" id="{D54A7ED4-B579-4236-9D06-E9C8C205A0C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9" name="Group 9">
              <a:extLst>
                <a:ext uri="{FF2B5EF4-FFF2-40B4-BE49-F238E27FC236}">
                  <a16:creationId xmlns:a16="http://schemas.microsoft.com/office/drawing/2014/main" id="{B68983CA-6612-4CD6-BEE9-E9D6CDDCFBBC}"/>
                </a:ext>
              </a:extLst>
            </p:cNvPr>
            <p:cNvGrpSpPr/>
            <p:nvPr/>
          </p:nvGrpSpPr>
          <p:grpSpPr>
            <a:xfrm rot="8100000" flipH="1">
              <a:off x="2553944" y="1650007"/>
              <a:ext cx="1164053" cy="1162190"/>
              <a:chOff x="0" y="0"/>
              <a:chExt cx="6350000" cy="6339840"/>
            </a:xfrm>
            <a:grpFill/>
          </p:grpSpPr>
          <p:sp>
            <p:nvSpPr>
              <p:cNvPr id="60" name="Freeform 10">
                <a:extLst>
                  <a:ext uri="{FF2B5EF4-FFF2-40B4-BE49-F238E27FC236}">
                    <a16:creationId xmlns:a16="http://schemas.microsoft.com/office/drawing/2014/main" id="{BA3FB320-2970-455A-8840-023BDD3A649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2" name="Group 61">
            <a:extLst>
              <a:ext uri="{FF2B5EF4-FFF2-40B4-BE49-F238E27FC236}">
                <a16:creationId xmlns:a16="http://schemas.microsoft.com/office/drawing/2014/main" id="{3679B595-EDBA-45CD-8992-27C18F6BA251}"/>
              </a:ext>
            </a:extLst>
          </p:cNvPr>
          <p:cNvGrpSpPr/>
          <p:nvPr/>
        </p:nvGrpSpPr>
        <p:grpSpPr>
          <a:xfrm>
            <a:off x="5890363" y="6974648"/>
            <a:ext cx="1167126" cy="1164053"/>
            <a:chOff x="2553944" y="1649076"/>
            <a:chExt cx="1167126" cy="1164053"/>
          </a:xfrm>
          <a:solidFill>
            <a:schemeClr val="bg1"/>
          </a:solidFill>
        </p:grpSpPr>
        <p:grpSp>
          <p:nvGrpSpPr>
            <p:cNvPr id="63" name="Group 9">
              <a:extLst>
                <a:ext uri="{FF2B5EF4-FFF2-40B4-BE49-F238E27FC236}">
                  <a16:creationId xmlns:a16="http://schemas.microsoft.com/office/drawing/2014/main" id="{79E70C8D-B480-40F3-8CAB-B3676A0CB025}"/>
                </a:ext>
              </a:extLst>
            </p:cNvPr>
            <p:cNvGrpSpPr/>
            <p:nvPr/>
          </p:nvGrpSpPr>
          <p:grpSpPr>
            <a:xfrm rot="-8100000">
              <a:off x="2557948" y="1650008"/>
              <a:ext cx="1164053" cy="1162190"/>
              <a:chOff x="0" y="0"/>
              <a:chExt cx="6350000" cy="6339840"/>
            </a:xfrm>
            <a:grpFill/>
          </p:grpSpPr>
          <p:sp>
            <p:nvSpPr>
              <p:cNvPr id="66" name="Freeform 10">
                <a:extLst>
                  <a:ext uri="{FF2B5EF4-FFF2-40B4-BE49-F238E27FC236}">
                    <a16:creationId xmlns:a16="http://schemas.microsoft.com/office/drawing/2014/main" id="{5F8457EB-AEE7-4E84-9763-5AC415C29804}"/>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64" name="Group 9">
              <a:extLst>
                <a:ext uri="{FF2B5EF4-FFF2-40B4-BE49-F238E27FC236}">
                  <a16:creationId xmlns:a16="http://schemas.microsoft.com/office/drawing/2014/main" id="{38926CB3-A6B0-4C82-8DE9-CA0C15E54B6E}"/>
                </a:ext>
              </a:extLst>
            </p:cNvPr>
            <p:cNvGrpSpPr/>
            <p:nvPr/>
          </p:nvGrpSpPr>
          <p:grpSpPr>
            <a:xfrm rot="8100000" flipH="1">
              <a:off x="2553944" y="1650007"/>
              <a:ext cx="1164053" cy="1162190"/>
              <a:chOff x="0" y="0"/>
              <a:chExt cx="6350000" cy="6339840"/>
            </a:xfrm>
            <a:grpFill/>
          </p:grpSpPr>
          <p:sp>
            <p:nvSpPr>
              <p:cNvPr id="65" name="Freeform 10">
                <a:extLst>
                  <a:ext uri="{FF2B5EF4-FFF2-40B4-BE49-F238E27FC236}">
                    <a16:creationId xmlns:a16="http://schemas.microsoft.com/office/drawing/2014/main" id="{09298DE3-CE27-4EC0-B385-53D22090F03C}"/>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7" name="Group 9">
            <a:extLst>
              <a:ext uri="{FF2B5EF4-FFF2-40B4-BE49-F238E27FC236}">
                <a16:creationId xmlns:a16="http://schemas.microsoft.com/office/drawing/2014/main" id="{0365EAB4-CF54-44F2-9C56-76A20AF0A117}"/>
              </a:ext>
            </a:extLst>
          </p:cNvPr>
          <p:cNvGrpSpPr/>
          <p:nvPr/>
        </p:nvGrpSpPr>
        <p:grpSpPr>
          <a:xfrm rot="8100000" flipH="1">
            <a:off x="6808156" y="2806226"/>
            <a:ext cx="1164053" cy="1162190"/>
            <a:chOff x="0" y="0"/>
            <a:chExt cx="6350000" cy="6339840"/>
          </a:xfrm>
          <a:solidFill>
            <a:schemeClr val="bg1"/>
          </a:solidFill>
        </p:grpSpPr>
        <p:sp>
          <p:nvSpPr>
            <p:cNvPr id="68" name="Freeform 10">
              <a:extLst>
                <a:ext uri="{FF2B5EF4-FFF2-40B4-BE49-F238E27FC236}">
                  <a16:creationId xmlns:a16="http://schemas.microsoft.com/office/drawing/2014/main" id="{033DB12B-D3E1-493C-B6D6-D6C90679B248}"/>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69" name="Group 9">
            <a:extLst>
              <a:ext uri="{FF2B5EF4-FFF2-40B4-BE49-F238E27FC236}">
                <a16:creationId xmlns:a16="http://schemas.microsoft.com/office/drawing/2014/main" id="{EA3AF456-EA08-4BF8-9BF2-C26C03F35E03}"/>
              </a:ext>
            </a:extLst>
          </p:cNvPr>
          <p:cNvGrpSpPr/>
          <p:nvPr/>
        </p:nvGrpSpPr>
        <p:grpSpPr>
          <a:xfrm rot="8100000" flipH="1">
            <a:off x="6808156" y="4478739"/>
            <a:ext cx="1164053" cy="1162190"/>
            <a:chOff x="0" y="0"/>
            <a:chExt cx="6350000" cy="6339840"/>
          </a:xfrm>
          <a:solidFill>
            <a:schemeClr val="bg1"/>
          </a:solidFill>
        </p:grpSpPr>
        <p:sp>
          <p:nvSpPr>
            <p:cNvPr id="70" name="Freeform 10">
              <a:extLst>
                <a:ext uri="{FF2B5EF4-FFF2-40B4-BE49-F238E27FC236}">
                  <a16:creationId xmlns:a16="http://schemas.microsoft.com/office/drawing/2014/main" id="{8503EA0C-2FB2-4F54-B0FC-CBE86D7D14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71" name="Group 9">
            <a:extLst>
              <a:ext uri="{FF2B5EF4-FFF2-40B4-BE49-F238E27FC236}">
                <a16:creationId xmlns:a16="http://schemas.microsoft.com/office/drawing/2014/main" id="{C2D1C1AE-6AB4-4FA5-AD25-516F1E8A3B4A}"/>
              </a:ext>
            </a:extLst>
          </p:cNvPr>
          <p:cNvGrpSpPr/>
          <p:nvPr/>
        </p:nvGrpSpPr>
        <p:grpSpPr>
          <a:xfrm rot="8100000" flipH="1">
            <a:off x="6808157" y="6143225"/>
            <a:ext cx="1164053" cy="1162190"/>
            <a:chOff x="0" y="0"/>
            <a:chExt cx="6350000" cy="6339840"/>
          </a:xfrm>
          <a:solidFill>
            <a:schemeClr val="bg1"/>
          </a:solidFill>
        </p:grpSpPr>
        <p:sp>
          <p:nvSpPr>
            <p:cNvPr id="72" name="Freeform 10">
              <a:extLst>
                <a:ext uri="{FF2B5EF4-FFF2-40B4-BE49-F238E27FC236}">
                  <a16:creationId xmlns:a16="http://schemas.microsoft.com/office/drawing/2014/main" id="{08927ACC-8C51-475C-9E27-1461F417271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sp>
        <p:nvSpPr>
          <p:cNvPr id="8" name="TextBox 8"/>
          <p:cNvSpPr txBox="1"/>
          <p:nvPr/>
        </p:nvSpPr>
        <p:spPr>
          <a:xfrm>
            <a:off x="7746316" y="2427601"/>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 TỔNG QUAN VỀ ĐỀ TÀI </a:t>
            </a:r>
          </a:p>
        </p:txBody>
      </p:sp>
      <p:sp>
        <p:nvSpPr>
          <p:cNvPr id="73" name="TextBox 8">
            <a:extLst>
              <a:ext uri="{FF2B5EF4-FFF2-40B4-BE49-F238E27FC236}">
                <a16:creationId xmlns:a16="http://schemas.microsoft.com/office/drawing/2014/main" id="{C63DBB10-3E64-4AA4-9DC8-EBFC43A24E0E}"/>
              </a:ext>
            </a:extLst>
          </p:cNvPr>
          <p:cNvSpPr txBox="1"/>
          <p:nvPr/>
        </p:nvSpPr>
        <p:spPr>
          <a:xfrm>
            <a:off x="7776796" y="3985035"/>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 CƠ SỞ LÝ THUYẾT</a:t>
            </a:r>
          </a:p>
        </p:txBody>
      </p:sp>
      <p:sp>
        <p:nvSpPr>
          <p:cNvPr id="74" name="TextBox 8">
            <a:extLst>
              <a:ext uri="{FF2B5EF4-FFF2-40B4-BE49-F238E27FC236}">
                <a16:creationId xmlns:a16="http://schemas.microsoft.com/office/drawing/2014/main" id="{0AD797F0-A83C-435A-A370-433560AEB66B}"/>
              </a:ext>
            </a:extLst>
          </p:cNvPr>
          <p:cNvSpPr txBox="1"/>
          <p:nvPr/>
        </p:nvSpPr>
        <p:spPr>
          <a:xfrm>
            <a:off x="7776796" y="5717546"/>
            <a:ext cx="6244004"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III. CÀI ĐẶT THỰC NGHIỆM</a:t>
            </a:r>
          </a:p>
        </p:txBody>
      </p:sp>
      <p:sp>
        <p:nvSpPr>
          <p:cNvPr id="75" name="TextBox 8">
            <a:extLst>
              <a:ext uri="{FF2B5EF4-FFF2-40B4-BE49-F238E27FC236}">
                <a16:creationId xmlns:a16="http://schemas.microsoft.com/office/drawing/2014/main" id="{3CDC066D-71C6-4593-8D37-49B619EF2788}"/>
              </a:ext>
            </a:extLst>
          </p:cNvPr>
          <p:cNvSpPr txBox="1"/>
          <p:nvPr/>
        </p:nvSpPr>
        <p:spPr>
          <a:xfrm>
            <a:off x="7746316" y="6984817"/>
            <a:ext cx="6244004" cy="110799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spcBef>
                <a:spcPct val="0"/>
              </a:spcBef>
            </a:pPr>
            <a:r>
              <a:rPr lang="en-US" sz="3600" spc="101">
                <a:solidFill>
                  <a:srgbClr val="FFFFFF"/>
                </a:solidFill>
                <a:latin typeface="Arimo Bold"/>
              </a:rPr>
              <a:t>IV. KẾT LUẬN &amp; HƯỚNG PHÁT TRIỂN</a:t>
            </a:r>
            <a:endParaRPr lang="en-US" sz="3600" u="none" spc="101">
              <a:solidFill>
                <a:srgbClr val="FFFFFF"/>
              </a:solidFill>
              <a:latin typeface="Arimo Bold"/>
            </a:endParaRPr>
          </a:p>
        </p:txBody>
      </p:sp>
    </p:spTree>
    <p:extLst>
      <p:ext uri="{BB962C8B-B14F-4D97-AF65-F5344CB8AC3E}">
        <p14:creationId xmlns:p14="http://schemas.microsoft.com/office/powerpoint/2010/main" val="2448735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51262" y="2022443"/>
            <a:ext cx="1987503" cy="1987503"/>
          </a:xfrm>
          <a:custGeom>
            <a:avLst/>
            <a:gdLst/>
            <a:ahLst/>
            <a:cxnLst/>
            <a:rect l="l" t="t" r="r" b="b"/>
            <a:pathLst>
              <a:path w="1987503" h="1987503">
                <a:moveTo>
                  <a:pt x="0" y="0"/>
                </a:moveTo>
                <a:lnTo>
                  <a:pt x="1987502" y="0"/>
                </a:lnTo>
                <a:lnTo>
                  <a:pt x="1987502" y="1987503"/>
                </a:lnTo>
                <a:lnTo>
                  <a:pt x="0" y="1987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994559" y="2846650"/>
            <a:ext cx="1500909" cy="320040"/>
          </a:xfrm>
          <a:prstGeom prst="rect">
            <a:avLst/>
          </a:prstGeom>
        </p:spPr>
        <p:txBody>
          <a:bodyPr lIns="0" tIns="0" rIns="0" bIns="0" rtlCol="0" anchor="t">
            <a:spAutoFit/>
          </a:bodyPr>
          <a:lstStyle/>
          <a:p>
            <a:pPr marL="0" lvl="0" indent="0" algn="ctr">
              <a:lnSpc>
                <a:spcPts val="2580"/>
              </a:lnSpc>
              <a:spcBef>
                <a:spcPct val="0"/>
              </a:spcBef>
            </a:pPr>
            <a:r>
              <a:rPr lang="en-US" sz="2000" u="none" spc="78">
                <a:solidFill>
                  <a:srgbClr val="FFFFFF"/>
                </a:solidFill>
                <a:latin typeface="Arimo Bold"/>
              </a:rPr>
              <a:t>VẤN ĐỀ</a:t>
            </a:r>
          </a:p>
        </p:txBody>
      </p:sp>
      <p:sp>
        <p:nvSpPr>
          <p:cNvPr id="4" name="Freeform 4"/>
          <p:cNvSpPr/>
          <p:nvPr/>
        </p:nvSpPr>
        <p:spPr>
          <a:xfrm>
            <a:off x="12305541"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2548838" y="5032525"/>
            <a:ext cx="1500909" cy="320040"/>
          </a:xfrm>
          <a:prstGeom prst="rect">
            <a:avLst/>
          </a:prstGeom>
        </p:spPr>
        <p:txBody>
          <a:bodyPr lIns="0" tIns="0" rIns="0" bIns="0" rtlCol="0" anchor="t">
            <a:spAutoFit/>
          </a:bodyPr>
          <a:lstStyle/>
          <a:p>
            <a:pPr marL="0" lvl="0" indent="0" algn="ctr">
              <a:lnSpc>
                <a:spcPts val="2580"/>
              </a:lnSpc>
              <a:spcBef>
                <a:spcPct val="0"/>
              </a:spcBef>
            </a:pPr>
            <a:r>
              <a:rPr lang="en-US" sz="2000" u="none" spc="78">
                <a:solidFill>
                  <a:srgbClr val="FFFFFF"/>
                </a:solidFill>
                <a:latin typeface="Arimo Bold"/>
              </a:rPr>
              <a:t>ĐỌC</a:t>
            </a:r>
          </a:p>
        </p:txBody>
      </p:sp>
      <p:sp>
        <p:nvSpPr>
          <p:cNvPr id="6" name="Freeform 6"/>
          <p:cNvSpPr/>
          <p:nvPr/>
        </p:nvSpPr>
        <p:spPr>
          <a:xfrm>
            <a:off x="7196982"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7440279" y="4946323"/>
            <a:ext cx="1500909" cy="463868"/>
          </a:xfrm>
          <a:prstGeom prst="rect">
            <a:avLst/>
          </a:prstGeom>
        </p:spPr>
        <p:txBody>
          <a:bodyPr lIns="0" tIns="0" rIns="0" bIns="0" rtlCol="0" anchor="t">
            <a:spAutoFit/>
          </a:bodyPr>
          <a:lstStyle/>
          <a:p>
            <a:pPr marL="0" lvl="0" indent="0" algn="ctr">
              <a:lnSpc>
                <a:spcPts val="3547"/>
              </a:lnSpc>
              <a:spcBef>
                <a:spcPct val="0"/>
              </a:spcBef>
            </a:pPr>
            <a:r>
              <a:rPr lang="en-US" sz="2750" u="none" spc="107">
                <a:solidFill>
                  <a:srgbClr val="FFFFFF"/>
                </a:solidFill>
                <a:latin typeface="Arimo Bold"/>
              </a:rPr>
              <a:t>KẾT BÀI</a:t>
            </a:r>
          </a:p>
        </p:txBody>
      </p:sp>
      <p:sp>
        <p:nvSpPr>
          <p:cNvPr id="8" name="Freeform 8"/>
          <p:cNvSpPr/>
          <p:nvPr/>
        </p:nvSpPr>
        <p:spPr>
          <a:xfrm>
            <a:off x="11088462"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p:cNvSpPr txBox="1"/>
          <p:nvPr/>
        </p:nvSpPr>
        <p:spPr>
          <a:xfrm>
            <a:off x="11331759" y="7960368"/>
            <a:ext cx="1500909" cy="579787"/>
          </a:xfrm>
          <a:prstGeom prst="rect">
            <a:avLst/>
          </a:prstGeom>
        </p:spPr>
        <p:txBody>
          <a:bodyPr lIns="0" tIns="0" rIns="0" bIns="0" rtlCol="0" anchor="t">
            <a:spAutoFit/>
          </a:bodyPr>
          <a:lstStyle/>
          <a:p>
            <a:pPr marL="0" lvl="0" indent="0" algn="ctr">
              <a:lnSpc>
                <a:spcPts val="2289"/>
              </a:lnSpc>
              <a:spcBef>
                <a:spcPct val="0"/>
              </a:spcBef>
            </a:pPr>
            <a:r>
              <a:rPr lang="en-US" sz="1775" u="none" spc="69">
                <a:solidFill>
                  <a:srgbClr val="FFFFFF"/>
                </a:solidFill>
                <a:latin typeface="Arimo Bold"/>
              </a:rPr>
              <a:t>ĐƯA RA GIẢ THUYẾT</a:t>
            </a:r>
          </a:p>
        </p:txBody>
      </p:sp>
      <p:sp>
        <p:nvSpPr>
          <p:cNvPr id="10" name="Freeform 10"/>
          <p:cNvSpPr/>
          <p:nvPr/>
        </p:nvSpPr>
        <p:spPr>
          <a:xfrm>
            <a:off x="8130673"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8373970" y="7933079"/>
            <a:ext cx="1500909" cy="643890"/>
          </a:xfrm>
          <a:prstGeom prst="rect">
            <a:avLst/>
          </a:prstGeom>
        </p:spPr>
        <p:txBody>
          <a:bodyPr lIns="0" tIns="0" rIns="0" bIns="0" rtlCol="0" anchor="t">
            <a:spAutoFit/>
          </a:bodyPr>
          <a:lstStyle/>
          <a:p>
            <a:pPr marL="0" lvl="0" indent="0" algn="ctr">
              <a:lnSpc>
                <a:spcPts val="2580"/>
              </a:lnSpc>
              <a:spcBef>
                <a:spcPct val="0"/>
              </a:spcBef>
            </a:pPr>
            <a:r>
              <a:rPr lang="en-US" sz="2000" u="none" spc="78">
                <a:solidFill>
                  <a:srgbClr val="FFFFFF"/>
                </a:solidFill>
                <a:latin typeface="Arimo Bold"/>
              </a:rPr>
              <a:t>NGHIÊN CỨU</a:t>
            </a:r>
          </a:p>
        </p:txBody>
      </p:sp>
      <p:grpSp>
        <p:nvGrpSpPr>
          <p:cNvPr id="12" name="Group 12"/>
          <p:cNvGrpSpPr/>
          <p:nvPr/>
        </p:nvGrpSpPr>
        <p:grpSpPr>
          <a:xfrm>
            <a:off x="1028700" y="1028700"/>
            <a:ext cx="5688114" cy="1155746"/>
            <a:chOff x="0" y="0"/>
            <a:chExt cx="7584152" cy="1540994"/>
          </a:xfrm>
        </p:grpSpPr>
        <p:sp>
          <p:nvSpPr>
            <p:cNvPr id="13" name="TextBox 13"/>
            <p:cNvSpPr txBox="1"/>
            <p:nvPr/>
          </p:nvSpPr>
          <p:spPr>
            <a:xfrm>
              <a:off x="0" y="-47625"/>
              <a:ext cx="7584152" cy="767969"/>
            </a:xfrm>
            <a:prstGeom prst="rect">
              <a:avLst/>
            </a:prstGeom>
          </p:spPr>
          <p:txBody>
            <a:bodyPr lIns="0" tIns="0" rIns="0" bIns="0" rtlCol="0" anchor="t">
              <a:spAutoFit/>
            </a:bodyPr>
            <a:lstStyle/>
            <a:p>
              <a:pPr marL="0" lvl="0" indent="0">
                <a:lnSpc>
                  <a:spcPts val="4716"/>
                </a:lnSpc>
                <a:spcBef>
                  <a:spcPct val="0"/>
                </a:spcBef>
              </a:pPr>
              <a:r>
                <a:rPr lang="en-US" sz="3600" u="none" spc="107">
                  <a:solidFill>
                    <a:srgbClr val="191919"/>
                  </a:solidFill>
                  <a:latin typeface="Clear Sans Bold"/>
                </a:rPr>
                <a:t>Các bước nghiên cứu</a:t>
              </a:r>
            </a:p>
          </p:txBody>
        </p:sp>
        <p:sp>
          <p:nvSpPr>
            <p:cNvPr id="14" name="TextBox 14"/>
            <p:cNvSpPr txBox="1"/>
            <p:nvPr/>
          </p:nvSpPr>
          <p:spPr>
            <a:xfrm>
              <a:off x="0" y="952772"/>
              <a:ext cx="7584152" cy="588222"/>
            </a:xfrm>
            <a:prstGeom prst="rect">
              <a:avLst/>
            </a:prstGeom>
          </p:spPr>
          <p:txBody>
            <a:bodyPr lIns="0" tIns="0" rIns="0" bIns="0" rtlCol="0" anchor="t">
              <a:spAutoFit/>
            </a:bodyPr>
            <a:lstStyle/>
            <a:p>
              <a:pPr marL="0" lvl="0" indent="0">
                <a:lnSpc>
                  <a:spcPts val="3640"/>
                </a:lnSpc>
              </a:pPr>
              <a:r>
                <a:rPr lang="en-US" sz="2600" u="none" spc="130">
                  <a:solidFill>
                    <a:srgbClr val="191919"/>
                  </a:solidFill>
                  <a:latin typeface="Arimo"/>
                </a:rPr>
                <a:t>Lớp Khoa học Cô Dung</a:t>
              </a:r>
            </a:p>
          </p:txBody>
        </p:sp>
      </p:grpSp>
      <p:sp>
        <p:nvSpPr>
          <p:cNvPr id="15" name="Freeform 15"/>
          <p:cNvSpPr/>
          <p:nvPr/>
        </p:nvSpPr>
        <p:spPr>
          <a:xfrm rot="2326355">
            <a:off x="12117143" y="3482399"/>
            <a:ext cx="683908" cy="352213"/>
          </a:xfrm>
          <a:custGeom>
            <a:avLst/>
            <a:gdLst/>
            <a:ahLst/>
            <a:cxnLst/>
            <a:rect l="l" t="t" r="r" b="b"/>
            <a:pathLst>
              <a:path w="683908" h="352213">
                <a:moveTo>
                  <a:pt x="0" y="0"/>
                </a:moveTo>
                <a:lnTo>
                  <a:pt x="683908" y="0"/>
                </a:lnTo>
                <a:lnTo>
                  <a:pt x="683908" y="352212"/>
                </a:lnTo>
                <a:lnTo>
                  <a:pt x="0" y="352212"/>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6" name="Freeform 16"/>
          <p:cNvSpPr/>
          <p:nvPr/>
        </p:nvSpPr>
        <p:spPr>
          <a:xfrm rot="7224167">
            <a:off x="12734011"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7" name="Freeform 17"/>
          <p:cNvSpPr/>
          <p:nvPr/>
        </p:nvSpPr>
        <p:spPr>
          <a:xfrm rot="-10800000">
            <a:off x="10261365" y="8088442"/>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8" name="Freeform 18"/>
          <p:cNvSpPr/>
          <p:nvPr/>
        </p:nvSpPr>
        <p:spPr>
          <a:xfrm rot="-6629475">
            <a:off x="8155043"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9" name="Freeform 19"/>
          <p:cNvSpPr/>
          <p:nvPr/>
        </p:nvSpPr>
        <p:spPr>
          <a:xfrm rot="-2466741">
            <a:off x="8782470" y="348848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sp>
      <p:sp>
        <p:nvSpPr>
          <p:cNvPr id="20" name="TextBox 20"/>
          <p:cNvSpPr txBox="1"/>
          <p:nvPr/>
        </p:nvSpPr>
        <p:spPr>
          <a:xfrm>
            <a:off x="9406158" y="1133265"/>
            <a:ext cx="2677710" cy="615315"/>
          </a:xfrm>
          <a:prstGeom prst="rect">
            <a:avLst/>
          </a:prstGeom>
        </p:spPr>
        <p:txBody>
          <a:bodyPr lIns="0" tIns="0" rIns="0" bIns="0" rtlCol="0" anchor="t">
            <a:spAutoFit/>
          </a:bodyPr>
          <a:lstStyle/>
          <a:p>
            <a:pPr algn="ctr">
              <a:lnSpc>
                <a:spcPts val="2400"/>
              </a:lnSpc>
            </a:pPr>
            <a:r>
              <a:rPr lang="en-US" sz="1600" spc="80">
                <a:solidFill>
                  <a:srgbClr val="191919"/>
                </a:solidFill>
                <a:latin typeface="Arimo"/>
              </a:rPr>
              <a:t>Xác định vấn đề và xây dựng câu luận đề.</a:t>
            </a:r>
          </a:p>
        </p:txBody>
      </p:sp>
      <p:sp>
        <p:nvSpPr>
          <p:cNvPr id="21" name="TextBox 21"/>
          <p:cNvSpPr txBox="1"/>
          <p:nvPr/>
        </p:nvSpPr>
        <p:spPr>
          <a:xfrm>
            <a:off x="13359353" y="7923554"/>
            <a:ext cx="2677710" cy="615315"/>
          </a:xfrm>
          <a:prstGeom prst="rect">
            <a:avLst/>
          </a:prstGeom>
        </p:spPr>
        <p:txBody>
          <a:bodyPr lIns="0" tIns="0" rIns="0" bIns="0" rtlCol="0" anchor="t">
            <a:spAutoFit/>
          </a:bodyPr>
          <a:lstStyle/>
          <a:p>
            <a:pPr algn="ctr">
              <a:lnSpc>
                <a:spcPts val="2400"/>
              </a:lnSpc>
            </a:pPr>
            <a:r>
              <a:rPr lang="en-US" sz="1600" spc="80">
                <a:solidFill>
                  <a:srgbClr val="191919"/>
                </a:solidFill>
                <a:latin typeface="Arimo"/>
              </a:rPr>
              <a:t>Đưa ra một giả thuyết dựa trên nghiên cứu của bạn.</a:t>
            </a:r>
          </a:p>
        </p:txBody>
      </p:sp>
      <p:sp>
        <p:nvSpPr>
          <p:cNvPr id="22" name="TextBox 22"/>
          <p:cNvSpPr txBox="1"/>
          <p:nvPr/>
        </p:nvSpPr>
        <p:spPr>
          <a:xfrm>
            <a:off x="14581590" y="4888221"/>
            <a:ext cx="2677710" cy="570547"/>
          </a:xfrm>
          <a:prstGeom prst="rect">
            <a:avLst/>
          </a:prstGeom>
        </p:spPr>
        <p:txBody>
          <a:bodyPr lIns="0" tIns="0" rIns="0" bIns="0" rtlCol="0" anchor="t">
            <a:spAutoFit/>
          </a:bodyPr>
          <a:lstStyle/>
          <a:p>
            <a:pPr algn="ctr">
              <a:lnSpc>
                <a:spcPts val="2287"/>
              </a:lnSpc>
            </a:pPr>
            <a:r>
              <a:rPr lang="en-US" sz="1525" spc="76">
                <a:solidFill>
                  <a:srgbClr val="191919"/>
                </a:solidFill>
                <a:latin typeface="Arimo"/>
              </a:rPr>
              <a:t>Xem xét tài liệu liên quan đến chủ đề.</a:t>
            </a:r>
          </a:p>
        </p:txBody>
      </p:sp>
      <p:sp>
        <p:nvSpPr>
          <p:cNvPr id="23" name="TextBox 23"/>
          <p:cNvSpPr txBox="1"/>
          <p:nvPr/>
        </p:nvSpPr>
        <p:spPr>
          <a:xfrm>
            <a:off x="4235883" y="4861075"/>
            <a:ext cx="2677710" cy="615315"/>
          </a:xfrm>
          <a:prstGeom prst="rect">
            <a:avLst/>
          </a:prstGeom>
        </p:spPr>
        <p:txBody>
          <a:bodyPr lIns="0" tIns="0" rIns="0" bIns="0" rtlCol="0" anchor="t">
            <a:spAutoFit/>
          </a:bodyPr>
          <a:lstStyle/>
          <a:p>
            <a:pPr algn="ctr">
              <a:lnSpc>
                <a:spcPts val="2400"/>
              </a:lnSpc>
            </a:pPr>
            <a:r>
              <a:rPr lang="en-US" sz="1600" spc="80">
                <a:solidFill>
                  <a:srgbClr val="191919"/>
                </a:solidFill>
                <a:latin typeface="Arimo"/>
              </a:rPr>
              <a:t>Diễn giải kết quả và viết kết luận.</a:t>
            </a:r>
          </a:p>
        </p:txBody>
      </p:sp>
      <p:sp>
        <p:nvSpPr>
          <p:cNvPr id="24" name="TextBox 24"/>
          <p:cNvSpPr txBox="1"/>
          <p:nvPr/>
        </p:nvSpPr>
        <p:spPr>
          <a:xfrm>
            <a:off x="5154201" y="7923554"/>
            <a:ext cx="2677710" cy="615315"/>
          </a:xfrm>
          <a:prstGeom prst="rect">
            <a:avLst/>
          </a:prstGeom>
        </p:spPr>
        <p:txBody>
          <a:bodyPr lIns="0" tIns="0" rIns="0" bIns="0" rtlCol="0" anchor="t">
            <a:spAutoFit/>
          </a:bodyPr>
          <a:lstStyle/>
          <a:p>
            <a:pPr algn="ctr">
              <a:lnSpc>
                <a:spcPts val="2400"/>
              </a:lnSpc>
            </a:pPr>
            <a:r>
              <a:rPr lang="en-US" sz="1600" spc="80">
                <a:solidFill>
                  <a:srgbClr val="191919"/>
                </a:solidFill>
                <a:latin typeface="Arimo"/>
              </a:rPr>
              <a:t>Tìm đọc các nguồn để bảo vệ giả thuyết của bạn.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29517" y="1001614"/>
            <a:ext cx="8428965" cy="1014051"/>
            <a:chOff x="0" y="0"/>
            <a:chExt cx="11238620" cy="1352068"/>
          </a:xfrm>
        </p:grpSpPr>
        <p:sp>
          <p:nvSpPr>
            <p:cNvPr id="3" name="TextBox 3"/>
            <p:cNvSpPr txBox="1"/>
            <p:nvPr/>
          </p:nvSpPr>
          <p:spPr>
            <a:xfrm>
              <a:off x="0" y="-47625"/>
              <a:ext cx="11238620" cy="767969"/>
            </a:xfrm>
            <a:prstGeom prst="rect">
              <a:avLst/>
            </a:prstGeom>
          </p:spPr>
          <p:txBody>
            <a:bodyPr lIns="0" tIns="0" rIns="0" bIns="0" rtlCol="0" anchor="t">
              <a:spAutoFit/>
            </a:bodyPr>
            <a:lstStyle/>
            <a:p>
              <a:pPr marL="0" lvl="0" indent="0" algn="ctr">
                <a:lnSpc>
                  <a:spcPts val="4716"/>
                </a:lnSpc>
                <a:spcBef>
                  <a:spcPct val="0"/>
                </a:spcBef>
              </a:pPr>
              <a:r>
                <a:rPr lang="en-US" sz="3600" u="none" spc="107">
                  <a:solidFill>
                    <a:srgbClr val="191919"/>
                  </a:solidFill>
                  <a:latin typeface="Clear Sans Bold"/>
                </a:rPr>
                <a:t>Các bước nghiên cứu</a:t>
              </a:r>
            </a:p>
          </p:txBody>
        </p:sp>
        <p:sp>
          <p:nvSpPr>
            <p:cNvPr id="4" name="TextBox 4"/>
            <p:cNvSpPr txBox="1"/>
            <p:nvPr/>
          </p:nvSpPr>
          <p:spPr>
            <a:xfrm>
              <a:off x="0" y="763847"/>
              <a:ext cx="11238620" cy="588222"/>
            </a:xfrm>
            <a:prstGeom prst="rect">
              <a:avLst/>
            </a:prstGeom>
          </p:spPr>
          <p:txBody>
            <a:bodyPr lIns="0" tIns="0" rIns="0" bIns="0" rtlCol="0" anchor="t">
              <a:spAutoFit/>
            </a:bodyPr>
            <a:lstStyle/>
            <a:p>
              <a:pPr marL="0" lvl="0" indent="0" algn="ctr">
                <a:lnSpc>
                  <a:spcPts val="3640"/>
                </a:lnSpc>
              </a:pPr>
              <a:r>
                <a:rPr lang="en-US" sz="2600" u="none" spc="130">
                  <a:solidFill>
                    <a:srgbClr val="191919"/>
                  </a:solidFill>
                  <a:latin typeface="Arimo"/>
                </a:rPr>
                <a:t>Lớp Khoa học Cô Dung</a:t>
              </a:r>
            </a:p>
          </p:txBody>
        </p:sp>
      </p:grpSp>
      <p:sp>
        <p:nvSpPr>
          <p:cNvPr id="5" name="AutoShape 5"/>
          <p:cNvSpPr/>
          <p:nvPr/>
        </p:nvSpPr>
        <p:spPr>
          <a:xfrm>
            <a:off x="2144389" y="3474151"/>
            <a:ext cx="643803" cy="5500760"/>
          </a:xfrm>
          <a:prstGeom prst="rect">
            <a:avLst/>
          </a:prstGeom>
          <a:solidFill>
            <a:srgbClr val="191919">
              <a:alpha val="4706"/>
            </a:srgbClr>
          </a:solidFill>
        </p:spPr>
      </p:sp>
      <p:grpSp>
        <p:nvGrpSpPr>
          <p:cNvPr id="6" name="Group 6"/>
          <p:cNvGrpSpPr/>
          <p:nvPr/>
        </p:nvGrpSpPr>
        <p:grpSpPr>
          <a:xfrm>
            <a:off x="1734676" y="3385622"/>
            <a:ext cx="1463230" cy="1300219"/>
            <a:chOff x="0" y="0"/>
            <a:chExt cx="1950973" cy="1733625"/>
          </a:xfrm>
        </p:grpSpPr>
        <p:sp>
          <p:nvSpPr>
            <p:cNvPr id="7" name="Freeform 7"/>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2">
                <a:extLst>
                  <a:ext uri="{96DAC541-7B7A-43D3-8B79-37D633B846F1}">
                    <asvg:svgBlip xmlns:asvg="http://schemas.microsoft.com/office/drawing/2016/SVG/main" r:embed="rId3"/>
                  </a:ext>
                </a:extLst>
              </a:blip>
              <a:stretch>
                <a:fillRect t="-6268" b="-6268"/>
              </a:stretch>
            </a:blipFill>
          </p:spPr>
        </p:sp>
        <p:sp>
          <p:nvSpPr>
            <p:cNvPr id="8" name="TextBox 8"/>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9" name="AutoShape 9"/>
          <p:cNvSpPr/>
          <p:nvPr/>
        </p:nvSpPr>
        <p:spPr>
          <a:xfrm>
            <a:off x="8822099" y="3474151"/>
            <a:ext cx="643803" cy="5500760"/>
          </a:xfrm>
          <a:prstGeom prst="rect">
            <a:avLst/>
          </a:prstGeom>
          <a:solidFill>
            <a:srgbClr val="191919">
              <a:alpha val="4706"/>
            </a:srgbClr>
          </a:solidFill>
        </p:spPr>
      </p:sp>
      <p:grpSp>
        <p:nvGrpSpPr>
          <p:cNvPr id="10" name="Group 10"/>
          <p:cNvGrpSpPr/>
          <p:nvPr/>
        </p:nvGrpSpPr>
        <p:grpSpPr>
          <a:xfrm>
            <a:off x="8412385" y="3385622"/>
            <a:ext cx="1463230" cy="1300219"/>
            <a:chOff x="0" y="0"/>
            <a:chExt cx="1950973" cy="1733625"/>
          </a:xfrm>
        </p:grpSpPr>
        <p:sp>
          <p:nvSpPr>
            <p:cNvPr id="11" name="Freeform 11"/>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4">
                <a:extLst>
                  <a:ext uri="{96DAC541-7B7A-43D3-8B79-37D633B846F1}">
                    <asvg:svgBlip xmlns:asvg="http://schemas.microsoft.com/office/drawing/2016/SVG/main" r:embed="rId5"/>
                  </a:ext>
                </a:extLst>
              </a:blip>
              <a:stretch>
                <a:fillRect t="-6268" b="-6268"/>
              </a:stretch>
            </a:blipFill>
          </p:spPr>
        </p:sp>
        <p:sp>
          <p:nvSpPr>
            <p:cNvPr id="12" name="TextBox 12"/>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sp>
        <p:nvSpPr>
          <p:cNvPr id="13" name="AutoShape 13"/>
          <p:cNvSpPr/>
          <p:nvPr/>
        </p:nvSpPr>
        <p:spPr>
          <a:xfrm>
            <a:off x="15499808" y="3474151"/>
            <a:ext cx="643803" cy="5500760"/>
          </a:xfrm>
          <a:prstGeom prst="rect">
            <a:avLst/>
          </a:prstGeom>
          <a:solidFill>
            <a:srgbClr val="191919">
              <a:alpha val="4706"/>
            </a:srgbClr>
          </a:solidFill>
        </p:spPr>
      </p:sp>
      <p:grpSp>
        <p:nvGrpSpPr>
          <p:cNvPr id="14" name="Group 14"/>
          <p:cNvGrpSpPr/>
          <p:nvPr/>
        </p:nvGrpSpPr>
        <p:grpSpPr>
          <a:xfrm>
            <a:off x="15090094" y="3385622"/>
            <a:ext cx="1463230" cy="1300219"/>
            <a:chOff x="0" y="0"/>
            <a:chExt cx="1950973" cy="1733625"/>
          </a:xfrm>
        </p:grpSpPr>
        <p:sp>
          <p:nvSpPr>
            <p:cNvPr id="15" name="Freeform 15"/>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6">
                <a:extLst>
                  <a:ext uri="{96DAC541-7B7A-43D3-8B79-37D633B846F1}">
                    <asvg:svgBlip xmlns:asvg="http://schemas.microsoft.com/office/drawing/2016/SVG/main" r:embed="rId7"/>
                  </a:ext>
                </a:extLst>
              </a:blip>
              <a:stretch>
                <a:fillRect t="-6268" b="-6268"/>
              </a:stretch>
            </a:blipFill>
          </p:spPr>
        </p:sp>
        <p:sp>
          <p:nvSpPr>
            <p:cNvPr id="16" name="TextBox 16"/>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sp>
        <p:nvSpPr>
          <p:cNvPr id="17" name="AutoShape 17"/>
          <p:cNvSpPr/>
          <p:nvPr/>
        </p:nvSpPr>
        <p:spPr>
          <a:xfrm>
            <a:off x="5349558" y="3304117"/>
            <a:ext cx="643803" cy="5330726"/>
          </a:xfrm>
          <a:prstGeom prst="rect">
            <a:avLst/>
          </a:prstGeom>
          <a:solidFill>
            <a:srgbClr val="191919">
              <a:alpha val="4706"/>
            </a:srgbClr>
          </a:solidFill>
        </p:spPr>
      </p:sp>
      <p:grpSp>
        <p:nvGrpSpPr>
          <p:cNvPr id="18" name="Group 18"/>
          <p:cNvGrpSpPr/>
          <p:nvPr/>
        </p:nvGrpSpPr>
        <p:grpSpPr>
          <a:xfrm>
            <a:off x="4939845" y="7423153"/>
            <a:ext cx="1463230" cy="1300219"/>
            <a:chOff x="0" y="0"/>
            <a:chExt cx="1950973" cy="1733625"/>
          </a:xfrm>
        </p:grpSpPr>
        <p:sp>
          <p:nvSpPr>
            <p:cNvPr id="19" name="Freeform 19"/>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8">
                <a:extLst>
                  <a:ext uri="{96DAC541-7B7A-43D3-8B79-37D633B846F1}">
                    <asvg:svgBlip xmlns:asvg="http://schemas.microsoft.com/office/drawing/2016/SVG/main" r:embed="rId9"/>
                  </a:ext>
                </a:extLst>
              </a:blip>
              <a:stretch>
                <a:fillRect t="-6268" b="-6268"/>
              </a:stretch>
            </a:blipFill>
          </p:spPr>
        </p:sp>
        <p:sp>
          <p:nvSpPr>
            <p:cNvPr id="20" name="TextBox 20"/>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21" name="AutoShape 21"/>
          <p:cNvSpPr/>
          <p:nvPr/>
        </p:nvSpPr>
        <p:spPr>
          <a:xfrm>
            <a:off x="12160953" y="3304117"/>
            <a:ext cx="643803" cy="5500760"/>
          </a:xfrm>
          <a:prstGeom prst="rect">
            <a:avLst/>
          </a:prstGeom>
          <a:solidFill>
            <a:srgbClr val="191919">
              <a:alpha val="4706"/>
            </a:srgbClr>
          </a:solidFill>
        </p:spPr>
      </p:sp>
      <p:grpSp>
        <p:nvGrpSpPr>
          <p:cNvPr id="22" name="Group 22"/>
          <p:cNvGrpSpPr/>
          <p:nvPr/>
        </p:nvGrpSpPr>
        <p:grpSpPr>
          <a:xfrm>
            <a:off x="11751240" y="7593187"/>
            <a:ext cx="1463230" cy="1300219"/>
            <a:chOff x="0" y="0"/>
            <a:chExt cx="1950973" cy="1733625"/>
          </a:xfrm>
        </p:grpSpPr>
        <p:sp>
          <p:nvSpPr>
            <p:cNvPr id="23" name="Freeform 23"/>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10">
                <a:extLst>
                  <a:ext uri="{96DAC541-7B7A-43D3-8B79-37D633B846F1}">
                    <asvg:svgBlip xmlns:asvg="http://schemas.microsoft.com/office/drawing/2016/SVG/main" r:embed="rId11"/>
                  </a:ext>
                </a:extLst>
              </a:blip>
              <a:stretch>
                <a:fillRect t="-6268" b="-6268"/>
              </a:stretch>
            </a:blipFill>
          </p:spPr>
        </p:sp>
        <p:sp>
          <p:nvSpPr>
            <p:cNvPr id="24" name="TextBox 24"/>
            <p:cNvSpPr txBox="1"/>
            <p:nvPr/>
          </p:nvSpPr>
          <p:spPr>
            <a:xfrm>
              <a:off x="253507" y="461166"/>
              <a:ext cx="1443960" cy="7636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nvGrpSpPr>
          <p:cNvPr id="25" name="Group 25"/>
          <p:cNvGrpSpPr/>
          <p:nvPr/>
        </p:nvGrpSpPr>
        <p:grpSpPr>
          <a:xfrm>
            <a:off x="1188423" y="7204173"/>
            <a:ext cx="2555736" cy="1738178"/>
            <a:chOff x="0" y="0"/>
            <a:chExt cx="3407648" cy="2317571"/>
          </a:xfrm>
        </p:grpSpPr>
        <p:sp>
          <p:nvSpPr>
            <p:cNvPr id="26" name="TextBox 26"/>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VẤN ĐỀ</a:t>
              </a:r>
            </a:p>
          </p:txBody>
        </p:sp>
        <p:sp>
          <p:nvSpPr>
            <p:cNvPr id="27" name="TextBox 27"/>
            <p:cNvSpPr txBox="1"/>
            <p:nvPr/>
          </p:nvSpPr>
          <p:spPr>
            <a:xfrm>
              <a:off x="0" y="866596"/>
              <a:ext cx="3407648"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Xác định vấn đề và xây dựng câu luận đề.</a:t>
              </a:r>
            </a:p>
          </p:txBody>
        </p:sp>
      </p:grpSp>
      <p:grpSp>
        <p:nvGrpSpPr>
          <p:cNvPr id="28" name="Group 28"/>
          <p:cNvGrpSpPr/>
          <p:nvPr/>
        </p:nvGrpSpPr>
        <p:grpSpPr>
          <a:xfrm rot="5400000">
            <a:off x="2011561" y="5088391"/>
            <a:ext cx="909460" cy="267371"/>
            <a:chOff x="0" y="0"/>
            <a:chExt cx="1727957" cy="508000"/>
          </a:xfrm>
        </p:grpSpPr>
        <p:sp>
          <p:nvSpPr>
            <p:cNvPr id="29" name="Freeform 29"/>
            <p:cNvSpPr/>
            <p:nvPr/>
          </p:nvSpPr>
          <p:spPr>
            <a:xfrm>
              <a:off x="0" y="215900"/>
              <a:ext cx="1432047" cy="76200"/>
            </a:xfrm>
            <a:custGeom>
              <a:avLst/>
              <a:gdLst/>
              <a:ahLst/>
              <a:cxnLst/>
              <a:rect l="l" t="t" r="r" b="b"/>
              <a:pathLst>
                <a:path w="1432047" h="76200">
                  <a:moveTo>
                    <a:pt x="0" y="0"/>
                  </a:moveTo>
                  <a:lnTo>
                    <a:pt x="1432047" y="0"/>
                  </a:lnTo>
                  <a:lnTo>
                    <a:pt x="1432047" y="76200"/>
                  </a:lnTo>
                  <a:lnTo>
                    <a:pt x="0" y="76200"/>
                  </a:lnTo>
                  <a:close/>
                </a:path>
              </a:pathLst>
            </a:custGeom>
            <a:solidFill>
              <a:srgbClr val="86EAE9"/>
            </a:solidFill>
          </p:spPr>
        </p:sp>
        <p:sp>
          <p:nvSpPr>
            <p:cNvPr id="30" name="Freeform 30"/>
            <p:cNvSpPr/>
            <p:nvPr/>
          </p:nvSpPr>
          <p:spPr>
            <a:xfrm>
              <a:off x="1353307" y="1270"/>
              <a:ext cx="374650" cy="505460"/>
            </a:xfrm>
            <a:custGeom>
              <a:avLst/>
              <a:gdLst/>
              <a:ahLst/>
              <a:cxnLst/>
              <a:rect l="l" t="t" r="r" b="b"/>
              <a:pathLst>
                <a:path w="374650" h="505460">
                  <a:moveTo>
                    <a:pt x="0" y="505460"/>
                  </a:moveTo>
                  <a:lnTo>
                    <a:pt x="0" y="0"/>
                  </a:lnTo>
                  <a:lnTo>
                    <a:pt x="374650" y="252730"/>
                  </a:lnTo>
                  <a:close/>
                </a:path>
              </a:pathLst>
            </a:custGeom>
            <a:solidFill>
              <a:srgbClr val="86EAE9"/>
            </a:solidFill>
          </p:spPr>
        </p:sp>
      </p:grpSp>
      <p:grpSp>
        <p:nvGrpSpPr>
          <p:cNvPr id="31" name="Group 31"/>
          <p:cNvGrpSpPr/>
          <p:nvPr/>
        </p:nvGrpSpPr>
        <p:grpSpPr>
          <a:xfrm>
            <a:off x="7724437" y="7236733"/>
            <a:ext cx="2839127" cy="1738178"/>
            <a:chOff x="0" y="0"/>
            <a:chExt cx="3785502" cy="2317571"/>
          </a:xfrm>
        </p:grpSpPr>
        <p:sp>
          <p:nvSpPr>
            <p:cNvPr id="32" name="TextBox 32"/>
            <p:cNvSpPr txBox="1"/>
            <p:nvPr/>
          </p:nvSpPr>
          <p:spPr>
            <a:xfrm>
              <a:off x="0" y="39878"/>
              <a:ext cx="3785502" cy="420370"/>
            </a:xfrm>
            <a:prstGeom prst="rect">
              <a:avLst/>
            </a:prstGeom>
          </p:spPr>
          <p:txBody>
            <a:bodyPr lIns="0" tIns="0" rIns="0" bIns="0" rtlCol="0" anchor="t">
              <a:spAutoFit/>
            </a:bodyPr>
            <a:lstStyle/>
            <a:p>
              <a:pPr marL="0" lvl="0" indent="0" algn="ctr">
                <a:lnSpc>
                  <a:spcPts val="2580"/>
                </a:lnSpc>
                <a:spcBef>
                  <a:spcPct val="0"/>
                </a:spcBef>
              </a:pPr>
              <a:r>
                <a:rPr lang="en-US" sz="2000" u="none" spc="78">
                  <a:solidFill>
                    <a:srgbClr val="191919"/>
                  </a:solidFill>
                  <a:latin typeface="Arimo Bold"/>
                </a:rPr>
                <a:t>ĐƯA RA GIẢ THUYẾT</a:t>
              </a:r>
            </a:p>
          </p:txBody>
        </p:sp>
        <p:sp>
          <p:nvSpPr>
            <p:cNvPr id="33" name="TextBox 33"/>
            <p:cNvSpPr txBox="1"/>
            <p:nvPr/>
          </p:nvSpPr>
          <p:spPr>
            <a:xfrm>
              <a:off x="0" y="866596"/>
              <a:ext cx="3785502"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Đưa ra một giả thuyết dựa trên nghiên cứu của bạn.</a:t>
              </a:r>
            </a:p>
          </p:txBody>
        </p:sp>
      </p:grpSp>
      <p:grpSp>
        <p:nvGrpSpPr>
          <p:cNvPr id="34" name="Group 34"/>
          <p:cNvGrpSpPr/>
          <p:nvPr/>
        </p:nvGrpSpPr>
        <p:grpSpPr>
          <a:xfrm rot="5400000">
            <a:off x="8689270" y="5088391"/>
            <a:ext cx="909460" cy="267371"/>
            <a:chOff x="0" y="0"/>
            <a:chExt cx="1727957" cy="508000"/>
          </a:xfrm>
        </p:grpSpPr>
        <p:sp>
          <p:nvSpPr>
            <p:cNvPr id="35" name="Freeform 35"/>
            <p:cNvSpPr/>
            <p:nvPr/>
          </p:nvSpPr>
          <p:spPr>
            <a:xfrm>
              <a:off x="0" y="215900"/>
              <a:ext cx="1432047" cy="76200"/>
            </a:xfrm>
            <a:custGeom>
              <a:avLst/>
              <a:gdLst/>
              <a:ahLst/>
              <a:cxnLst/>
              <a:rect l="l" t="t" r="r" b="b"/>
              <a:pathLst>
                <a:path w="1432047" h="76200">
                  <a:moveTo>
                    <a:pt x="0" y="0"/>
                  </a:moveTo>
                  <a:lnTo>
                    <a:pt x="1432047" y="0"/>
                  </a:lnTo>
                  <a:lnTo>
                    <a:pt x="1432047" y="76200"/>
                  </a:lnTo>
                  <a:lnTo>
                    <a:pt x="0" y="76200"/>
                  </a:lnTo>
                  <a:close/>
                </a:path>
              </a:pathLst>
            </a:custGeom>
            <a:solidFill>
              <a:srgbClr val="37C9EF"/>
            </a:solidFill>
          </p:spPr>
        </p:sp>
        <p:sp>
          <p:nvSpPr>
            <p:cNvPr id="36" name="Freeform 36"/>
            <p:cNvSpPr/>
            <p:nvPr/>
          </p:nvSpPr>
          <p:spPr>
            <a:xfrm>
              <a:off x="1353307" y="1270"/>
              <a:ext cx="374650" cy="505460"/>
            </a:xfrm>
            <a:custGeom>
              <a:avLst/>
              <a:gdLst/>
              <a:ahLst/>
              <a:cxnLst/>
              <a:rect l="l" t="t" r="r" b="b"/>
              <a:pathLst>
                <a:path w="374650" h="505460">
                  <a:moveTo>
                    <a:pt x="0" y="505460"/>
                  </a:moveTo>
                  <a:lnTo>
                    <a:pt x="0" y="0"/>
                  </a:lnTo>
                  <a:lnTo>
                    <a:pt x="374650" y="252730"/>
                  </a:lnTo>
                  <a:close/>
                </a:path>
              </a:pathLst>
            </a:custGeom>
            <a:solidFill>
              <a:srgbClr val="37C9EF"/>
            </a:solidFill>
          </p:spPr>
        </p:sp>
      </p:grpSp>
      <p:grpSp>
        <p:nvGrpSpPr>
          <p:cNvPr id="37" name="Group 37"/>
          <p:cNvGrpSpPr/>
          <p:nvPr/>
        </p:nvGrpSpPr>
        <p:grpSpPr>
          <a:xfrm>
            <a:off x="14543841" y="7236733"/>
            <a:ext cx="2555736" cy="1738178"/>
            <a:chOff x="0" y="0"/>
            <a:chExt cx="3407648" cy="2317571"/>
          </a:xfrm>
        </p:grpSpPr>
        <p:sp>
          <p:nvSpPr>
            <p:cNvPr id="38" name="TextBox 38"/>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KẾT BÀI</a:t>
              </a:r>
            </a:p>
          </p:txBody>
        </p:sp>
        <p:sp>
          <p:nvSpPr>
            <p:cNvPr id="39" name="TextBox 39"/>
            <p:cNvSpPr txBox="1"/>
            <p:nvPr/>
          </p:nvSpPr>
          <p:spPr>
            <a:xfrm>
              <a:off x="0" y="857071"/>
              <a:ext cx="3407648" cy="1149350"/>
            </a:xfrm>
            <a:prstGeom prst="rect">
              <a:avLst/>
            </a:prstGeom>
          </p:spPr>
          <p:txBody>
            <a:bodyPr lIns="0" tIns="0" rIns="0" bIns="0" rtlCol="0" anchor="t">
              <a:spAutoFit/>
            </a:bodyPr>
            <a:lstStyle/>
            <a:p>
              <a:pPr algn="ctr">
                <a:lnSpc>
                  <a:spcPts val="3562"/>
                </a:lnSpc>
              </a:pPr>
              <a:r>
                <a:rPr lang="en-US" sz="2375" spc="118">
                  <a:solidFill>
                    <a:srgbClr val="191919"/>
                  </a:solidFill>
                  <a:latin typeface="Arimo"/>
                </a:rPr>
                <a:t>Diễn giải kết quả và viết kết luận.</a:t>
              </a:r>
            </a:p>
          </p:txBody>
        </p:sp>
      </p:grpSp>
      <p:grpSp>
        <p:nvGrpSpPr>
          <p:cNvPr id="40" name="Group 40"/>
          <p:cNvGrpSpPr/>
          <p:nvPr/>
        </p:nvGrpSpPr>
        <p:grpSpPr>
          <a:xfrm rot="5400000">
            <a:off x="15366979" y="5088391"/>
            <a:ext cx="909460" cy="267371"/>
            <a:chOff x="0" y="0"/>
            <a:chExt cx="1727957" cy="508000"/>
          </a:xfrm>
        </p:grpSpPr>
        <p:sp>
          <p:nvSpPr>
            <p:cNvPr id="41" name="Freeform 41"/>
            <p:cNvSpPr/>
            <p:nvPr/>
          </p:nvSpPr>
          <p:spPr>
            <a:xfrm>
              <a:off x="0" y="215900"/>
              <a:ext cx="1432047" cy="76200"/>
            </a:xfrm>
            <a:custGeom>
              <a:avLst/>
              <a:gdLst/>
              <a:ahLst/>
              <a:cxnLst/>
              <a:rect l="l" t="t" r="r" b="b"/>
              <a:pathLst>
                <a:path w="1432047" h="76200">
                  <a:moveTo>
                    <a:pt x="0" y="0"/>
                  </a:moveTo>
                  <a:lnTo>
                    <a:pt x="1432047" y="0"/>
                  </a:lnTo>
                  <a:lnTo>
                    <a:pt x="1432047" y="76200"/>
                  </a:lnTo>
                  <a:lnTo>
                    <a:pt x="0" y="76200"/>
                  </a:lnTo>
                  <a:close/>
                </a:path>
              </a:pathLst>
            </a:custGeom>
            <a:solidFill>
              <a:srgbClr val="13538A"/>
            </a:solidFill>
          </p:spPr>
        </p:sp>
        <p:sp>
          <p:nvSpPr>
            <p:cNvPr id="42" name="Freeform 42"/>
            <p:cNvSpPr/>
            <p:nvPr/>
          </p:nvSpPr>
          <p:spPr>
            <a:xfrm>
              <a:off x="1353307" y="1270"/>
              <a:ext cx="374650" cy="505460"/>
            </a:xfrm>
            <a:custGeom>
              <a:avLst/>
              <a:gdLst/>
              <a:ahLst/>
              <a:cxnLst/>
              <a:rect l="l" t="t" r="r" b="b"/>
              <a:pathLst>
                <a:path w="374650" h="505460">
                  <a:moveTo>
                    <a:pt x="0" y="505460"/>
                  </a:moveTo>
                  <a:lnTo>
                    <a:pt x="0" y="0"/>
                  </a:lnTo>
                  <a:lnTo>
                    <a:pt x="374650" y="252730"/>
                  </a:lnTo>
                  <a:close/>
                </a:path>
              </a:pathLst>
            </a:custGeom>
            <a:solidFill>
              <a:srgbClr val="13538A"/>
            </a:solidFill>
          </p:spPr>
        </p:sp>
      </p:grpSp>
      <p:grpSp>
        <p:nvGrpSpPr>
          <p:cNvPr id="43" name="Group 43"/>
          <p:cNvGrpSpPr/>
          <p:nvPr/>
        </p:nvGrpSpPr>
        <p:grpSpPr>
          <a:xfrm rot="-5400000">
            <a:off x="5216730" y="6753232"/>
            <a:ext cx="909460" cy="267371"/>
            <a:chOff x="0" y="0"/>
            <a:chExt cx="1727957" cy="508000"/>
          </a:xfrm>
        </p:grpSpPr>
        <p:sp>
          <p:nvSpPr>
            <p:cNvPr id="44" name="Freeform 44"/>
            <p:cNvSpPr/>
            <p:nvPr/>
          </p:nvSpPr>
          <p:spPr>
            <a:xfrm>
              <a:off x="0" y="215900"/>
              <a:ext cx="1432047" cy="76200"/>
            </a:xfrm>
            <a:custGeom>
              <a:avLst/>
              <a:gdLst/>
              <a:ahLst/>
              <a:cxnLst/>
              <a:rect l="l" t="t" r="r" b="b"/>
              <a:pathLst>
                <a:path w="1432047" h="76200">
                  <a:moveTo>
                    <a:pt x="0" y="0"/>
                  </a:moveTo>
                  <a:lnTo>
                    <a:pt x="1432047" y="0"/>
                  </a:lnTo>
                  <a:lnTo>
                    <a:pt x="1432047" y="76200"/>
                  </a:lnTo>
                  <a:lnTo>
                    <a:pt x="0" y="76200"/>
                  </a:lnTo>
                  <a:close/>
                </a:path>
              </a:pathLst>
            </a:custGeom>
            <a:solidFill>
              <a:srgbClr val="3EDAD8"/>
            </a:solidFill>
          </p:spPr>
        </p:sp>
        <p:sp>
          <p:nvSpPr>
            <p:cNvPr id="45" name="Freeform 45"/>
            <p:cNvSpPr/>
            <p:nvPr/>
          </p:nvSpPr>
          <p:spPr>
            <a:xfrm>
              <a:off x="1353307" y="1270"/>
              <a:ext cx="374650" cy="505460"/>
            </a:xfrm>
            <a:custGeom>
              <a:avLst/>
              <a:gdLst/>
              <a:ahLst/>
              <a:cxnLst/>
              <a:rect l="l" t="t" r="r" b="b"/>
              <a:pathLst>
                <a:path w="374650" h="505460">
                  <a:moveTo>
                    <a:pt x="0" y="505460"/>
                  </a:moveTo>
                  <a:lnTo>
                    <a:pt x="0" y="0"/>
                  </a:lnTo>
                  <a:lnTo>
                    <a:pt x="374650" y="252730"/>
                  </a:lnTo>
                  <a:close/>
                </a:path>
              </a:pathLst>
            </a:custGeom>
            <a:solidFill>
              <a:srgbClr val="3EDAD8"/>
            </a:solidFill>
          </p:spPr>
        </p:sp>
      </p:grpSp>
      <p:grpSp>
        <p:nvGrpSpPr>
          <p:cNvPr id="46" name="Group 46"/>
          <p:cNvGrpSpPr/>
          <p:nvPr/>
        </p:nvGrpSpPr>
        <p:grpSpPr>
          <a:xfrm rot="-5400000">
            <a:off x="12028125" y="6923266"/>
            <a:ext cx="909460" cy="267371"/>
            <a:chOff x="0" y="0"/>
            <a:chExt cx="1727957" cy="508000"/>
          </a:xfrm>
        </p:grpSpPr>
        <p:sp>
          <p:nvSpPr>
            <p:cNvPr id="47" name="Freeform 47"/>
            <p:cNvSpPr/>
            <p:nvPr/>
          </p:nvSpPr>
          <p:spPr>
            <a:xfrm>
              <a:off x="0" y="215900"/>
              <a:ext cx="1432047" cy="76200"/>
            </a:xfrm>
            <a:custGeom>
              <a:avLst/>
              <a:gdLst/>
              <a:ahLst/>
              <a:cxnLst/>
              <a:rect l="l" t="t" r="r" b="b"/>
              <a:pathLst>
                <a:path w="1432047" h="76200">
                  <a:moveTo>
                    <a:pt x="0" y="0"/>
                  </a:moveTo>
                  <a:lnTo>
                    <a:pt x="1432047" y="0"/>
                  </a:lnTo>
                  <a:lnTo>
                    <a:pt x="1432047" y="76200"/>
                  </a:lnTo>
                  <a:lnTo>
                    <a:pt x="0" y="76200"/>
                  </a:lnTo>
                  <a:close/>
                </a:path>
              </a:pathLst>
            </a:custGeom>
            <a:solidFill>
              <a:srgbClr val="2C92D5"/>
            </a:solidFill>
          </p:spPr>
        </p:sp>
        <p:sp>
          <p:nvSpPr>
            <p:cNvPr id="48" name="Freeform 48"/>
            <p:cNvSpPr/>
            <p:nvPr/>
          </p:nvSpPr>
          <p:spPr>
            <a:xfrm>
              <a:off x="1353307" y="1270"/>
              <a:ext cx="374650" cy="505460"/>
            </a:xfrm>
            <a:custGeom>
              <a:avLst/>
              <a:gdLst/>
              <a:ahLst/>
              <a:cxnLst/>
              <a:rect l="l" t="t" r="r" b="b"/>
              <a:pathLst>
                <a:path w="374650" h="505460">
                  <a:moveTo>
                    <a:pt x="0" y="505460"/>
                  </a:moveTo>
                  <a:lnTo>
                    <a:pt x="0" y="0"/>
                  </a:lnTo>
                  <a:lnTo>
                    <a:pt x="374650" y="252730"/>
                  </a:lnTo>
                  <a:close/>
                </a:path>
              </a:pathLst>
            </a:custGeom>
            <a:solidFill>
              <a:srgbClr val="2C92D5"/>
            </a:solidFill>
          </p:spPr>
        </p:sp>
      </p:grpSp>
      <p:grpSp>
        <p:nvGrpSpPr>
          <p:cNvPr id="49" name="Group 49"/>
          <p:cNvGrpSpPr/>
          <p:nvPr/>
        </p:nvGrpSpPr>
        <p:grpSpPr>
          <a:xfrm>
            <a:off x="4393592" y="3304117"/>
            <a:ext cx="2555736" cy="1738178"/>
            <a:chOff x="0" y="0"/>
            <a:chExt cx="3407648" cy="2317571"/>
          </a:xfrm>
        </p:grpSpPr>
        <p:sp>
          <p:nvSpPr>
            <p:cNvPr id="50" name="TextBox 50"/>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ĐỌC</a:t>
              </a:r>
            </a:p>
          </p:txBody>
        </p:sp>
        <p:sp>
          <p:nvSpPr>
            <p:cNvPr id="51" name="TextBox 51"/>
            <p:cNvSpPr txBox="1"/>
            <p:nvPr/>
          </p:nvSpPr>
          <p:spPr>
            <a:xfrm>
              <a:off x="0" y="866596"/>
              <a:ext cx="3407648" cy="981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Xem xét tài liệu liên quan đến chủ đề.</a:t>
              </a:r>
            </a:p>
          </p:txBody>
        </p:sp>
      </p:grpSp>
      <p:grpSp>
        <p:nvGrpSpPr>
          <p:cNvPr id="52" name="Group 52"/>
          <p:cNvGrpSpPr/>
          <p:nvPr/>
        </p:nvGrpSpPr>
        <p:grpSpPr>
          <a:xfrm>
            <a:off x="11204987" y="3304117"/>
            <a:ext cx="2555736" cy="1738178"/>
            <a:chOff x="0" y="0"/>
            <a:chExt cx="3407648" cy="2317571"/>
          </a:xfrm>
        </p:grpSpPr>
        <p:sp>
          <p:nvSpPr>
            <p:cNvPr id="53" name="TextBox 53"/>
            <p:cNvSpPr txBox="1"/>
            <p:nvPr/>
          </p:nvSpPr>
          <p:spPr>
            <a:xfrm>
              <a:off x="0" y="-38100"/>
              <a:ext cx="3407648"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NGHIÊN CỨU</a:t>
              </a:r>
            </a:p>
          </p:txBody>
        </p:sp>
        <p:sp>
          <p:nvSpPr>
            <p:cNvPr id="54" name="TextBox 54"/>
            <p:cNvSpPr txBox="1"/>
            <p:nvPr/>
          </p:nvSpPr>
          <p:spPr>
            <a:xfrm>
              <a:off x="0" y="866596"/>
              <a:ext cx="3407648" cy="1489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Tìm đọc các nguồn để bảo vệ giả thuyết của bạn.</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0" y="0"/>
            <a:ext cx="2544081"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2">
              <a:alphaModFix amt="30000"/>
            </a:blip>
            <a:stretch>
              <a:fillRect l="-77462" r="-104359"/>
            </a:stretch>
          </a:blipFill>
        </p:spPr>
      </p:sp>
      <p:sp>
        <p:nvSpPr>
          <p:cNvPr id="4" name="Freeform 4"/>
          <p:cNvSpPr/>
          <p:nvPr/>
        </p:nvSpPr>
        <p:spPr>
          <a:xfrm rot="-5400000">
            <a:off x="1028700" y="8425198"/>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rot="-5400000">
            <a:off x="894402" y="7192070"/>
            <a:ext cx="1999195" cy="1300163"/>
          </a:xfrm>
          <a:prstGeom prst="rect">
            <a:avLst/>
          </a:prstGeom>
        </p:spPr>
        <p:txBody>
          <a:bodyPr lIns="0" tIns="0" rIns="0" bIns="0" rtlCol="0" anchor="t">
            <a:spAutoFit/>
          </a:bodyPr>
          <a:lstStyle/>
          <a:p>
            <a:pPr>
              <a:lnSpc>
                <a:spcPts val="3412"/>
              </a:lnSpc>
            </a:pPr>
            <a:r>
              <a:rPr lang="en-US" sz="2625" spc="105" err="1">
                <a:solidFill>
                  <a:srgbClr val="191919"/>
                </a:solidFill>
                <a:latin typeface="Arimo Bold"/>
              </a:rPr>
              <a:t>Diễn</a:t>
            </a:r>
            <a:r>
              <a:rPr lang="en-US" sz="2625" spc="105">
                <a:solidFill>
                  <a:srgbClr val="191919"/>
                </a:solidFill>
                <a:latin typeface="Arimo Bold"/>
              </a:rPr>
              <a:t> </a:t>
            </a:r>
            <a:r>
              <a:rPr lang="en-US" sz="2625" spc="105" err="1">
                <a:solidFill>
                  <a:srgbClr val="191919"/>
                </a:solidFill>
                <a:latin typeface="Arimo Bold"/>
              </a:rPr>
              <a:t>thuyết</a:t>
            </a:r>
            <a:r>
              <a:rPr lang="en-US" sz="2625" spc="105">
                <a:solidFill>
                  <a:srgbClr val="191919"/>
                </a:solidFill>
                <a:latin typeface="Arimo Bold"/>
              </a:rPr>
              <a:t> </a:t>
            </a:r>
            <a:r>
              <a:rPr lang="en-US" sz="2625" spc="105" err="1">
                <a:solidFill>
                  <a:srgbClr val="191919"/>
                </a:solidFill>
                <a:latin typeface="Arimo Bold"/>
              </a:rPr>
              <a:t>trước</a:t>
            </a:r>
            <a:r>
              <a:rPr lang="en-US" sz="2625" spc="105">
                <a:solidFill>
                  <a:srgbClr val="191919"/>
                </a:solidFill>
                <a:latin typeface="Arimo Bold"/>
              </a:rPr>
              <a:t> </a:t>
            </a:r>
            <a:r>
              <a:rPr lang="en-US" sz="2625" spc="105" err="1">
                <a:solidFill>
                  <a:srgbClr val="191919"/>
                </a:solidFill>
                <a:latin typeface="Arimo Bold"/>
              </a:rPr>
              <a:t>đám</a:t>
            </a:r>
            <a:r>
              <a:rPr lang="en-US" sz="2625" spc="105">
                <a:solidFill>
                  <a:srgbClr val="191919"/>
                </a:solidFill>
                <a:latin typeface="Arimo Bold"/>
              </a:rPr>
              <a:t> </a:t>
            </a:r>
            <a:r>
              <a:rPr lang="en-US" sz="2625" spc="105" err="1">
                <a:solidFill>
                  <a:srgbClr val="191919"/>
                </a:solidFill>
                <a:latin typeface="Arimo Bold"/>
              </a:rPr>
              <a:t>đông</a:t>
            </a:r>
            <a:r>
              <a:rPr lang="en-US" sz="2625" spc="105">
                <a:solidFill>
                  <a:srgbClr val="191919"/>
                </a:solidFill>
                <a:latin typeface="Arimo Bold"/>
              </a:rPr>
              <a:t> 101</a:t>
            </a:r>
          </a:p>
        </p:txBody>
      </p:sp>
      <p:grpSp>
        <p:nvGrpSpPr>
          <p:cNvPr id="6" name="Group 6"/>
          <p:cNvGrpSpPr/>
          <p:nvPr/>
        </p:nvGrpSpPr>
        <p:grpSpPr>
          <a:xfrm>
            <a:off x="7495199" y="1771703"/>
            <a:ext cx="9452371" cy="6743594"/>
            <a:chOff x="0" y="0"/>
            <a:chExt cx="12603161" cy="8991459"/>
          </a:xfrm>
        </p:grpSpPr>
        <p:sp>
          <p:nvSpPr>
            <p:cNvPr id="7" name="TextBox 7"/>
            <p:cNvSpPr txBox="1"/>
            <p:nvPr/>
          </p:nvSpPr>
          <p:spPr>
            <a:xfrm>
              <a:off x="0" y="66675"/>
              <a:ext cx="12603161" cy="6989445"/>
            </a:xfrm>
            <a:prstGeom prst="rect">
              <a:avLst/>
            </a:prstGeom>
          </p:spPr>
          <p:txBody>
            <a:bodyPr lIns="0" tIns="0" rIns="0" bIns="0" rtlCol="0" anchor="t">
              <a:spAutoFit/>
            </a:bodyPr>
            <a:lstStyle/>
            <a:p>
              <a:pPr>
                <a:lnSpc>
                  <a:spcPts val="13679"/>
                </a:lnSpc>
              </a:pPr>
              <a:r>
                <a:rPr lang="en-US" sz="12000" spc="120" err="1">
                  <a:solidFill>
                    <a:srgbClr val="FFFFFF"/>
                  </a:solidFill>
                  <a:latin typeface="Clear Sans Bold"/>
                </a:rPr>
                <a:t>Sức</a:t>
              </a:r>
              <a:r>
                <a:rPr lang="en-US" sz="12000" spc="120">
                  <a:solidFill>
                    <a:srgbClr val="FFFFFF"/>
                  </a:solidFill>
                  <a:latin typeface="Clear Sans Bold"/>
                </a:rPr>
                <a:t> </a:t>
              </a:r>
              <a:r>
                <a:rPr lang="en-US" sz="12000" spc="120" err="1">
                  <a:solidFill>
                    <a:srgbClr val="FFFFFF"/>
                  </a:solidFill>
                  <a:latin typeface="Clear Sans Bold"/>
                </a:rPr>
                <a:t>mạnh</a:t>
              </a:r>
              <a:r>
                <a:rPr lang="en-US" sz="12000" spc="120">
                  <a:solidFill>
                    <a:srgbClr val="FFFFFF"/>
                  </a:solidFill>
                  <a:latin typeface="Clear Sans Bold"/>
                </a:rPr>
                <a:t> </a:t>
              </a:r>
              <a:r>
                <a:rPr lang="en-US" sz="12000" spc="120" err="1">
                  <a:solidFill>
                    <a:srgbClr val="FFFFFF"/>
                  </a:solidFill>
                  <a:latin typeface="Clear Sans Bold"/>
                </a:rPr>
                <a:t>của</a:t>
              </a:r>
              <a:r>
                <a:rPr lang="en-US" sz="12000" spc="120">
                  <a:solidFill>
                    <a:srgbClr val="FFFFFF"/>
                  </a:solidFill>
                  <a:latin typeface="Clear Sans Bold"/>
                </a:rPr>
                <a:t> </a:t>
              </a:r>
              <a:r>
                <a:rPr lang="en-US" sz="12000" spc="120" err="1">
                  <a:solidFill>
                    <a:srgbClr val="FFFFFF"/>
                  </a:solidFill>
                  <a:latin typeface="Clear Sans Bold"/>
                </a:rPr>
                <a:t>Biểu</a:t>
              </a:r>
              <a:r>
                <a:rPr lang="en-US" sz="12000" spc="120">
                  <a:solidFill>
                    <a:srgbClr val="FFFFFF"/>
                  </a:solidFill>
                  <a:latin typeface="Clear Sans Bold"/>
                </a:rPr>
                <a:t> </a:t>
              </a:r>
              <a:r>
                <a:rPr lang="en-US" sz="12000" spc="120" err="1">
                  <a:solidFill>
                    <a:srgbClr val="FFFFFF"/>
                  </a:solidFill>
                  <a:latin typeface="Clear Sans Bold"/>
                </a:rPr>
                <a:t>đồ</a:t>
              </a:r>
              <a:r>
                <a:rPr lang="en-US" sz="12000" spc="120">
                  <a:solidFill>
                    <a:srgbClr val="FFFFFF"/>
                  </a:solidFill>
                  <a:latin typeface="Clear Sans Bold"/>
                </a:rPr>
                <a:t> </a:t>
              </a:r>
              <a:r>
                <a:rPr lang="en-US" sz="12000" spc="120" err="1">
                  <a:solidFill>
                    <a:srgbClr val="FFFFFF"/>
                  </a:solidFill>
                  <a:latin typeface="Clear Sans Bold"/>
                </a:rPr>
                <a:t>Trực</a:t>
              </a:r>
              <a:r>
                <a:rPr lang="en-US" sz="12000" spc="120">
                  <a:solidFill>
                    <a:srgbClr val="FFFFFF"/>
                  </a:solidFill>
                  <a:latin typeface="Clear Sans Bold"/>
                </a:rPr>
                <a:t> </a:t>
              </a:r>
              <a:r>
                <a:rPr lang="en-US" sz="12000" spc="120" err="1">
                  <a:solidFill>
                    <a:srgbClr val="FFFFFF"/>
                  </a:solidFill>
                  <a:latin typeface="Clear Sans Bold"/>
                </a:rPr>
                <a:t>quan</a:t>
              </a:r>
              <a:endParaRPr lang="en-US" sz="12000" spc="120">
                <a:solidFill>
                  <a:srgbClr val="FFFFFF"/>
                </a:solidFill>
                <a:latin typeface="Clear Sans Bold"/>
              </a:endParaRPr>
            </a:p>
          </p:txBody>
        </p:sp>
        <p:sp>
          <p:nvSpPr>
            <p:cNvPr id="8" name="TextBox 8"/>
            <p:cNvSpPr txBox="1"/>
            <p:nvPr/>
          </p:nvSpPr>
          <p:spPr>
            <a:xfrm>
              <a:off x="0" y="8397226"/>
              <a:ext cx="12603161" cy="594233"/>
            </a:xfrm>
            <a:prstGeom prst="rect">
              <a:avLst/>
            </a:prstGeom>
          </p:spPr>
          <p:txBody>
            <a:bodyPr lIns="0" tIns="0" rIns="0" bIns="0" rtlCol="0" anchor="t">
              <a:spAutoFit/>
            </a:bodyPr>
            <a:lstStyle/>
            <a:p>
              <a:pPr>
                <a:lnSpc>
                  <a:spcPts val="3537"/>
                </a:lnSpc>
              </a:pPr>
              <a:r>
                <a:rPr lang="en-US" sz="2700" spc="135">
                  <a:solidFill>
                    <a:srgbClr val="FFFFFF"/>
                  </a:solidFill>
                  <a:latin typeface="Arimo"/>
                </a:rPr>
                <a:t>Đưa bài thuyết trình của bạn lên một tầm cao mới</a:t>
              </a:r>
            </a:p>
          </p:txBody>
        </p:sp>
        <p:sp>
          <p:nvSpPr>
            <p:cNvPr id="9" name="AutoShape 9"/>
            <p:cNvSpPr/>
            <p:nvPr/>
          </p:nvSpPr>
          <p:spPr>
            <a:xfrm>
              <a:off x="0" y="7724484"/>
              <a:ext cx="12603161" cy="52003"/>
            </a:xfrm>
            <a:prstGeom prst="rect">
              <a:avLst/>
            </a:prstGeom>
            <a:solidFill>
              <a:srgbClr val="FFFFFF"/>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0"/>
            <a:ext cx="17259300" cy="4187250"/>
          </a:xfrm>
          <a:custGeom>
            <a:avLst/>
            <a:gdLst/>
            <a:ahLst/>
            <a:cxnLst/>
            <a:rect l="l" t="t" r="r" b="b"/>
            <a:pathLst>
              <a:path w="17259300" h="4187250">
                <a:moveTo>
                  <a:pt x="0" y="0"/>
                </a:moveTo>
                <a:lnTo>
                  <a:pt x="17259300" y="0"/>
                </a:lnTo>
                <a:lnTo>
                  <a:pt x="17259300" y="4187250"/>
                </a:lnTo>
                <a:lnTo>
                  <a:pt x="0" y="4187250"/>
                </a:lnTo>
                <a:lnTo>
                  <a:pt x="0" y="0"/>
                </a:lnTo>
                <a:close/>
              </a:path>
            </a:pathLst>
          </a:custGeom>
          <a:blipFill>
            <a:blip r:embed="rId2"/>
            <a:stretch>
              <a:fillRect l="-5960" t="-160062" b="-31471"/>
            </a:stretch>
          </a:blipFill>
        </p:spPr>
      </p:sp>
      <p:sp>
        <p:nvSpPr>
          <p:cNvPr id="3" name="Freeform 3"/>
          <p:cNvSpPr/>
          <p:nvPr/>
        </p:nvSpPr>
        <p:spPr>
          <a:xfrm>
            <a:off x="1652160" y="1110292"/>
            <a:ext cx="1966665" cy="1966665"/>
          </a:xfrm>
          <a:custGeom>
            <a:avLst/>
            <a:gdLst/>
            <a:ahLst/>
            <a:cxnLst/>
            <a:rect l="l" t="t" r="r" b="b"/>
            <a:pathLst>
              <a:path w="1966665" h="1966665">
                <a:moveTo>
                  <a:pt x="0" y="0"/>
                </a:moveTo>
                <a:lnTo>
                  <a:pt x="1966665" y="0"/>
                </a:lnTo>
                <a:lnTo>
                  <a:pt x="1966665" y="1966665"/>
                </a:lnTo>
                <a:lnTo>
                  <a:pt x="0" y="19666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352101" y="1851880"/>
            <a:ext cx="10642612" cy="473964"/>
          </a:xfrm>
          <a:prstGeom prst="rect">
            <a:avLst/>
          </a:prstGeom>
        </p:spPr>
        <p:txBody>
          <a:bodyPr lIns="0" tIns="0" rIns="0" bIns="0" rtlCol="0" anchor="t">
            <a:spAutoFit/>
          </a:bodyPr>
          <a:lstStyle/>
          <a:p>
            <a:pPr>
              <a:lnSpc>
                <a:spcPts val="3812"/>
              </a:lnSpc>
            </a:pPr>
            <a:r>
              <a:rPr lang="en-US" sz="3099" spc="186" err="1">
                <a:solidFill>
                  <a:srgbClr val="191919"/>
                </a:solidFill>
                <a:latin typeface="Clear Sans Bold"/>
              </a:rPr>
              <a:t>Làm</a:t>
            </a:r>
            <a:r>
              <a:rPr lang="en-US" sz="3099" spc="186">
                <a:solidFill>
                  <a:srgbClr val="191919"/>
                </a:solidFill>
                <a:latin typeface="Clear Sans Bold"/>
              </a:rPr>
              <a:t> </a:t>
            </a:r>
            <a:r>
              <a:rPr lang="en-US" sz="3099" spc="186" err="1">
                <a:solidFill>
                  <a:srgbClr val="191919"/>
                </a:solidFill>
                <a:latin typeface="Clear Sans Bold"/>
              </a:rPr>
              <a:t>nổi</a:t>
            </a:r>
            <a:r>
              <a:rPr lang="en-US" sz="3099" spc="186">
                <a:solidFill>
                  <a:srgbClr val="191919"/>
                </a:solidFill>
                <a:latin typeface="Clear Sans Bold"/>
              </a:rPr>
              <a:t> </a:t>
            </a:r>
            <a:r>
              <a:rPr lang="en-US" sz="3099" spc="186" err="1">
                <a:solidFill>
                  <a:srgbClr val="191919"/>
                </a:solidFill>
                <a:latin typeface="Clear Sans Bold"/>
              </a:rPr>
              <a:t>bật</a:t>
            </a:r>
            <a:r>
              <a:rPr lang="en-US" sz="3099" spc="186">
                <a:solidFill>
                  <a:srgbClr val="191919"/>
                </a:solidFill>
                <a:latin typeface="Clear Sans Bold"/>
              </a:rPr>
              <a:t> </a:t>
            </a:r>
            <a:r>
              <a:rPr lang="en-US" sz="3099" spc="186" err="1">
                <a:solidFill>
                  <a:srgbClr val="191919"/>
                </a:solidFill>
                <a:latin typeface="Clear Sans Bold"/>
              </a:rPr>
              <a:t>bài</a:t>
            </a:r>
            <a:r>
              <a:rPr lang="en-US" sz="3099" spc="186">
                <a:solidFill>
                  <a:srgbClr val="191919"/>
                </a:solidFill>
                <a:latin typeface="Clear Sans Bold"/>
              </a:rPr>
              <a:t> </a:t>
            </a:r>
            <a:r>
              <a:rPr lang="en-US" sz="3099" spc="186" err="1">
                <a:solidFill>
                  <a:srgbClr val="191919"/>
                </a:solidFill>
                <a:latin typeface="Clear Sans Bold"/>
              </a:rPr>
              <a:t>thuyết</a:t>
            </a:r>
            <a:r>
              <a:rPr lang="en-US" sz="3099" spc="186">
                <a:solidFill>
                  <a:srgbClr val="191919"/>
                </a:solidFill>
                <a:latin typeface="Clear Sans Bold"/>
              </a:rPr>
              <a:t> </a:t>
            </a:r>
            <a:r>
              <a:rPr lang="en-US" sz="3099" spc="186" err="1">
                <a:solidFill>
                  <a:srgbClr val="191919"/>
                </a:solidFill>
                <a:latin typeface="Clear Sans Bold"/>
              </a:rPr>
              <a:t>trình</a:t>
            </a:r>
            <a:r>
              <a:rPr lang="en-US" sz="3099" spc="186">
                <a:solidFill>
                  <a:srgbClr val="191919"/>
                </a:solidFill>
                <a:latin typeface="Clear Sans Bold"/>
              </a:rPr>
              <a:t> </a:t>
            </a:r>
            <a:r>
              <a:rPr lang="en-US" sz="3099" spc="186" err="1">
                <a:solidFill>
                  <a:srgbClr val="191919"/>
                </a:solidFill>
                <a:latin typeface="Clear Sans Bold"/>
              </a:rPr>
              <a:t>bằng</a:t>
            </a:r>
            <a:r>
              <a:rPr lang="en-US" sz="3099" spc="186">
                <a:solidFill>
                  <a:srgbClr val="191919"/>
                </a:solidFill>
                <a:latin typeface="Clear Sans Bold"/>
              </a:rPr>
              <a:t> </a:t>
            </a:r>
            <a:r>
              <a:rPr lang="en-US" sz="3099" spc="186" err="1">
                <a:solidFill>
                  <a:srgbClr val="191919"/>
                </a:solidFill>
                <a:latin typeface="Clear Sans Bold"/>
              </a:rPr>
              <a:t>biểu</a:t>
            </a:r>
            <a:r>
              <a:rPr lang="en-US" sz="3099" spc="186">
                <a:solidFill>
                  <a:srgbClr val="191919"/>
                </a:solidFill>
                <a:latin typeface="Clear Sans Bold"/>
              </a:rPr>
              <a:t> </a:t>
            </a:r>
            <a:r>
              <a:rPr lang="en-US" sz="3099" spc="186" err="1">
                <a:solidFill>
                  <a:srgbClr val="191919"/>
                </a:solidFill>
                <a:latin typeface="Clear Sans Bold"/>
              </a:rPr>
              <a:t>đồ</a:t>
            </a:r>
            <a:r>
              <a:rPr lang="en-US" sz="3099" spc="186">
                <a:solidFill>
                  <a:srgbClr val="191919"/>
                </a:solidFill>
                <a:latin typeface="Clear Sans Bold"/>
              </a:rPr>
              <a:t> </a:t>
            </a:r>
            <a:r>
              <a:rPr lang="en-US" sz="3099" spc="186" err="1">
                <a:solidFill>
                  <a:srgbClr val="191919"/>
                </a:solidFill>
                <a:latin typeface="Clear Sans Bold"/>
              </a:rPr>
              <a:t>trực</a:t>
            </a:r>
            <a:r>
              <a:rPr lang="en-US" sz="3099" spc="186">
                <a:solidFill>
                  <a:srgbClr val="191919"/>
                </a:solidFill>
                <a:latin typeface="Clear Sans Bold"/>
              </a:rPr>
              <a:t> </a:t>
            </a:r>
            <a:r>
              <a:rPr lang="en-US" sz="3099" spc="186" err="1">
                <a:solidFill>
                  <a:srgbClr val="191919"/>
                </a:solidFill>
                <a:latin typeface="Clear Sans Bold"/>
              </a:rPr>
              <a:t>quan</a:t>
            </a:r>
            <a:endParaRPr lang="en-US" sz="3099" spc="186">
              <a:solidFill>
                <a:srgbClr val="191919"/>
              </a:solidFill>
              <a:latin typeface="Clear Sans Bold"/>
            </a:endParaRPr>
          </a:p>
        </p:txBody>
      </p:sp>
      <p:sp>
        <p:nvSpPr>
          <p:cNvPr id="5" name="AutoShape 5"/>
          <p:cNvSpPr/>
          <p:nvPr/>
        </p:nvSpPr>
        <p:spPr>
          <a:xfrm>
            <a:off x="0" y="0"/>
            <a:ext cx="538442" cy="10287000"/>
          </a:xfrm>
          <a:prstGeom prst="rect">
            <a:avLst/>
          </a:prstGeom>
          <a:solidFill>
            <a:srgbClr val="37C9EF"/>
          </a:solidFill>
        </p:spPr>
      </p:sp>
      <p:grpSp>
        <p:nvGrpSpPr>
          <p:cNvPr id="6" name="Group 6"/>
          <p:cNvGrpSpPr/>
          <p:nvPr/>
        </p:nvGrpSpPr>
        <p:grpSpPr>
          <a:xfrm>
            <a:off x="2352101" y="7163589"/>
            <a:ext cx="7323741" cy="2094711"/>
            <a:chOff x="0" y="0"/>
            <a:chExt cx="9764988" cy="2792948"/>
          </a:xfrm>
        </p:grpSpPr>
        <p:sp>
          <p:nvSpPr>
            <p:cNvPr id="7" name="TextBox 7"/>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Hãy chia sẻ những thông tin hấp dẫn</a:t>
              </a:r>
            </a:p>
          </p:txBody>
        </p:sp>
        <p:sp>
          <p:nvSpPr>
            <p:cNvPr id="8" name="TextBox 8"/>
            <p:cNvSpPr txBox="1"/>
            <p:nvPr/>
          </p:nvSpPr>
          <p:spPr>
            <a:xfrm>
              <a:off x="0" y="1617986"/>
              <a:ext cx="9764988" cy="1174962"/>
            </a:xfrm>
            <a:prstGeom prst="rect">
              <a:avLst/>
            </a:prstGeom>
          </p:spPr>
          <p:txBody>
            <a:bodyPr lIns="0" tIns="0" rIns="0" bIns="0" rtlCol="0" anchor="t">
              <a:spAutoFit/>
            </a:bodyPr>
            <a:lstStyle/>
            <a:p>
              <a:pPr marL="0" lvl="0" indent="0">
                <a:lnSpc>
                  <a:spcPts val="3534"/>
                </a:lnSpc>
              </a:pPr>
              <a:r>
                <a:rPr lang="en-US" sz="2525" u="none" spc="126">
                  <a:solidFill>
                    <a:srgbClr val="191919"/>
                  </a:solidFill>
                  <a:latin typeface="Arimo"/>
                </a:rPr>
                <a:t>Biểu đồ trực quan khiến dữ liệu và các con số trong bài thuyết trình trở nên thú vị và dễ nhớ.</a:t>
              </a:r>
            </a:p>
          </p:txBody>
        </p:sp>
        <p:sp>
          <p:nvSpPr>
            <p:cNvPr id="9" name="AutoShape 9"/>
            <p:cNvSpPr/>
            <p:nvPr/>
          </p:nvSpPr>
          <p:spPr>
            <a:xfrm>
              <a:off x="0" y="1165071"/>
              <a:ext cx="9764988" cy="52003"/>
            </a:xfrm>
            <a:prstGeom prst="rect">
              <a:avLst/>
            </a:prstGeom>
            <a:solidFill>
              <a:srgbClr val="191919"/>
            </a:solidFill>
          </p:spPr>
        </p:sp>
      </p:grpSp>
      <p:sp>
        <p:nvSpPr>
          <p:cNvPr id="10" name="TextBox 10"/>
          <p:cNvSpPr txBox="1"/>
          <p:nvPr/>
        </p:nvSpPr>
        <p:spPr>
          <a:xfrm rot="5400000">
            <a:off x="15703038" y="7654413"/>
            <a:ext cx="2506099" cy="701675"/>
          </a:xfrm>
          <a:prstGeom prst="rect">
            <a:avLst/>
          </a:prstGeom>
        </p:spPr>
        <p:txBody>
          <a:bodyPr lIns="0" tIns="0" rIns="0" bIns="0" rtlCol="0" anchor="t">
            <a:spAutoFit/>
          </a:bodyPr>
          <a:lstStyle/>
          <a:p>
            <a:pPr algn="r">
              <a:lnSpc>
                <a:spcPts val="2800"/>
              </a:lnSpc>
            </a:pPr>
            <a:r>
              <a:rPr lang="en-US" sz="2000" spc="160">
                <a:solidFill>
                  <a:srgbClr val="191919"/>
                </a:solidFill>
                <a:latin typeface="Arimo"/>
              </a:rPr>
              <a:t>Sức mạnh của Biểu đồ Trực quan</a:t>
            </a:r>
          </a:p>
        </p:txBody>
      </p:sp>
    </p:spTree>
    <p:extLst>
      <p:ext uri="{BB962C8B-B14F-4D97-AF65-F5344CB8AC3E}">
        <p14:creationId xmlns:p14="http://schemas.microsoft.com/office/powerpoint/2010/main" val="4087428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749558" y="0"/>
            <a:ext cx="538442" cy="10287000"/>
          </a:xfrm>
          <a:prstGeom prst="rect">
            <a:avLst/>
          </a:prstGeom>
          <a:solidFill>
            <a:srgbClr val="37C9EF"/>
          </a:solidFill>
        </p:spPr>
      </p:sp>
      <p:sp>
        <p:nvSpPr>
          <p:cNvPr id="3" name="Freeform 3"/>
          <p:cNvSpPr/>
          <p:nvPr/>
        </p:nvSpPr>
        <p:spPr>
          <a:xfrm>
            <a:off x="0" y="0"/>
            <a:ext cx="17259300" cy="4187250"/>
          </a:xfrm>
          <a:custGeom>
            <a:avLst/>
            <a:gdLst/>
            <a:ahLst/>
            <a:cxnLst/>
            <a:rect l="l" t="t" r="r" b="b"/>
            <a:pathLst>
              <a:path w="17259300" h="4187250">
                <a:moveTo>
                  <a:pt x="0" y="0"/>
                </a:moveTo>
                <a:lnTo>
                  <a:pt x="17259300" y="0"/>
                </a:lnTo>
                <a:lnTo>
                  <a:pt x="17259300" y="4187250"/>
                </a:lnTo>
                <a:lnTo>
                  <a:pt x="0" y="4187250"/>
                </a:lnTo>
                <a:lnTo>
                  <a:pt x="0" y="0"/>
                </a:lnTo>
                <a:close/>
              </a:path>
            </a:pathLst>
          </a:custGeom>
          <a:blipFill>
            <a:blip r:embed="rId2"/>
            <a:stretch>
              <a:fillRect t="-96326" b="-96326"/>
            </a:stretch>
          </a:blipFill>
        </p:spPr>
      </p:sp>
      <p:grpSp>
        <p:nvGrpSpPr>
          <p:cNvPr id="4" name="Group 4"/>
          <p:cNvGrpSpPr/>
          <p:nvPr/>
        </p:nvGrpSpPr>
        <p:grpSpPr>
          <a:xfrm>
            <a:off x="1028700" y="5115161"/>
            <a:ext cx="2860861" cy="4143139"/>
            <a:chOff x="0" y="0"/>
            <a:chExt cx="3814481" cy="5524185"/>
          </a:xfrm>
        </p:grpSpPr>
        <p:sp>
          <p:nvSpPr>
            <p:cNvPr id="5" name="Freeform 5"/>
            <p:cNvSpPr/>
            <p:nvPr/>
          </p:nvSpPr>
          <p:spPr>
            <a:xfrm>
              <a:off x="822843" y="0"/>
              <a:ext cx="2168795" cy="2168795"/>
            </a:xfrm>
            <a:custGeom>
              <a:avLst/>
              <a:gdLst/>
              <a:ahLst/>
              <a:cxnLst/>
              <a:rect l="l" t="t" r="r" b="b"/>
              <a:pathLst>
                <a:path w="2168795" h="2168795">
                  <a:moveTo>
                    <a:pt x="0" y="0"/>
                  </a:moveTo>
                  <a:lnTo>
                    <a:pt x="2168795" y="0"/>
                  </a:lnTo>
                  <a:lnTo>
                    <a:pt x="2168795" y="2168795"/>
                  </a:lnTo>
                  <a:lnTo>
                    <a:pt x="0" y="21687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TextBox 6"/>
            <p:cNvSpPr txBox="1"/>
            <p:nvPr/>
          </p:nvSpPr>
          <p:spPr>
            <a:xfrm>
              <a:off x="0" y="4073210"/>
              <a:ext cx="3814481" cy="1997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Sử dụng biểu đồ trực quan để cung cấp thông tin hiệu quả hơn.</a:t>
              </a:r>
            </a:p>
          </p:txBody>
        </p:sp>
        <p:sp>
          <p:nvSpPr>
            <p:cNvPr id="7" name="TextBox 7"/>
            <p:cNvSpPr txBox="1"/>
            <p:nvPr/>
          </p:nvSpPr>
          <p:spPr>
            <a:xfrm>
              <a:off x="0" y="2755340"/>
              <a:ext cx="3814481" cy="11160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Đơn giản hóa</a:t>
              </a:r>
            </a:p>
            <a:p>
              <a:pPr marL="0" lvl="0" indent="0" algn="ctr">
                <a:lnSpc>
                  <a:spcPts val="3354"/>
                </a:lnSpc>
                <a:spcBef>
                  <a:spcPct val="0"/>
                </a:spcBef>
              </a:pPr>
              <a:r>
                <a:rPr lang="en-US" sz="2600" u="none" spc="101">
                  <a:solidFill>
                    <a:srgbClr val="191919"/>
                  </a:solidFill>
                  <a:latin typeface="Arimo Bold"/>
                </a:rPr>
                <a:t>số liệu</a:t>
              </a:r>
            </a:p>
          </p:txBody>
        </p:sp>
        <p:sp>
          <p:nvSpPr>
            <p:cNvPr id="8" name="Freeform 8"/>
            <p:cNvSpPr/>
            <p:nvPr/>
          </p:nvSpPr>
          <p:spPr>
            <a:xfrm>
              <a:off x="1473554" y="737449"/>
              <a:ext cx="867372" cy="693898"/>
            </a:xfrm>
            <a:custGeom>
              <a:avLst/>
              <a:gdLst/>
              <a:ahLst/>
              <a:cxnLst/>
              <a:rect l="l" t="t" r="r" b="b"/>
              <a:pathLst>
                <a:path w="867372" h="693898">
                  <a:moveTo>
                    <a:pt x="0" y="0"/>
                  </a:moveTo>
                  <a:lnTo>
                    <a:pt x="867373" y="0"/>
                  </a:lnTo>
                  <a:lnTo>
                    <a:pt x="867373" y="693897"/>
                  </a:lnTo>
                  <a:lnTo>
                    <a:pt x="0" y="6938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9" name="Group 9"/>
          <p:cNvGrpSpPr/>
          <p:nvPr/>
        </p:nvGrpSpPr>
        <p:grpSpPr>
          <a:xfrm>
            <a:off x="5343584" y="5115161"/>
            <a:ext cx="2860861" cy="4143139"/>
            <a:chOff x="0" y="0"/>
            <a:chExt cx="3814481" cy="5524185"/>
          </a:xfrm>
        </p:grpSpPr>
        <p:sp>
          <p:nvSpPr>
            <p:cNvPr id="10" name="Freeform 10"/>
            <p:cNvSpPr/>
            <p:nvPr/>
          </p:nvSpPr>
          <p:spPr>
            <a:xfrm>
              <a:off x="822843" y="0"/>
              <a:ext cx="2168795" cy="2168795"/>
            </a:xfrm>
            <a:custGeom>
              <a:avLst/>
              <a:gdLst/>
              <a:ahLst/>
              <a:cxnLst/>
              <a:rect l="l" t="t" r="r" b="b"/>
              <a:pathLst>
                <a:path w="2168795" h="2168795">
                  <a:moveTo>
                    <a:pt x="0" y="0"/>
                  </a:moveTo>
                  <a:lnTo>
                    <a:pt x="2168795" y="0"/>
                  </a:lnTo>
                  <a:lnTo>
                    <a:pt x="2168795" y="2168795"/>
                  </a:lnTo>
                  <a:lnTo>
                    <a:pt x="0" y="21687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0" y="4073210"/>
              <a:ext cx="3814481" cy="1997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Sử dụng biểu đồ trực quan để cung cấp thông tin hiệu quả hơn.</a:t>
              </a:r>
            </a:p>
          </p:txBody>
        </p:sp>
        <p:sp>
          <p:nvSpPr>
            <p:cNvPr id="12" name="TextBox 12"/>
            <p:cNvSpPr txBox="1"/>
            <p:nvPr/>
          </p:nvSpPr>
          <p:spPr>
            <a:xfrm>
              <a:off x="0" y="2755340"/>
              <a:ext cx="3814481"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Dễ hiểu</a:t>
              </a:r>
            </a:p>
          </p:txBody>
        </p:sp>
        <p:sp>
          <p:nvSpPr>
            <p:cNvPr id="13" name="Freeform 13"/>
            <p:cNvSpPr/>
            <p:nvPr/>
          </p:nvSpPr>
          <p:spPr>
            <a:xfrm>
              <a:off x="1473554" y="737449"/>
              <a:ext cx="867372" cy="693898"/>
            </a:xfrm>
            <a:custGeom>
              <a:avLst/>
              <a:gdLst/>
              <a:ahLst/>
              <a:cxnLst/>
              <a:rect l="l" t="t" r="r" b="b"/>
              <a:pathLst>
                <a:path w="867372" h="693898">
                  <a:moveTo>
                    <a:pt x="0" y="0"/>
                  </a:moveTo>
                  <a:lnTo>
                    <a:pt x="867373" y="0"/>
                  </a:lnTo>
                  <a:lnTo>
                    <a:pt x="867373" y="693897"/>
                  </a:lnTo>
                  <a:lnTo>
                    <a:pt x="0" y="6938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14" name="Group 14"/>
          <p:cNvGrpSpPr/>
          <p:nvPr/>
        </p:nvGrpSpPr>
        <p:grpSpPr>
          <a:xfrm>
            <a:off x="9658469" y="5115161"/>
            <a:ext cx="2860861" cy="4143139"/>
            <a:chOff x="0" y="0"/>
            <a:chExt cx="3814481" cy="5524185"/>
          </a:xfrm>
        </p:grpSpPr>
        <p:sp>
          <p:nvSpPr>
            <p:cNvPr id="15" name="Freeform 15"/>
            <p:cNvSpPr/>
            <p:nvPr/>
          </p:nvSpPr>
          <p:spPr>
            <a:xfrm>
              <a:off x="822843" y="0"/>
              <a:ext cx="2168795" cy="2168795"/>
            </a:xfrm>
            <a:custGeom>
              <a:avLst/>
              <a:gdLst/>
              <a:ahLst/>
              <a:cxnLst/>
              <a:rect l="l" t="t" r="r" b="b"/>
              <a:pathLst>
                <a:path w="2168795" h="2168795">
                  <a:moveTo>
                    <a:pt x="0" y="0"/>
                  </a:moveTo>
                  <a:lnTo>
                    <a:pt x="2168795" y="0"/>
                  </a:lnTo>
                  <a:lnTo>
                    <a:pt x="2168795" y="2168795"/>
                  </a:lnTo>
                  <a:lnTo>
                    <a:pt x="0" y="21687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TextBox 16"/>
            <p:cNvSpPr txBox="1"/>
            <p:nvPr/>
          </p:nvSpPr>
          <p:spPr>
            <a:xfrm>
              <a:off x="0" y="4073210"/>
              <a:ext cx="3814481" cy="1997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Sử dụng biểu đồ trực quan để cung cấp thông tin hiệu quả hơn.</a:t>
              </a:r>
            </a:p>
          </p:txBody>
        </p:sp>
        <p:sp>
          <p:nvSpPr>
            <p:cNvPr id="17" name="TextBox 17"/>
            <p:cNvSpPr txBox="1"/>
            <p:nvPr/>
          </p:nvSpPr>
          <p:spPr>
            <a:xfrm>
              <a:off x="0" y="2755340"/>
              <a:ext cx="3814481"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Tăng độ tin cậy</a:t>
              </a:r>
            </a:p>
          </p:txBody>
        </p:sp>
        <p:sp>
          <p:nvSpPr>
            <p:cNvPr id="18" name="Freeform 18"/>
            <p:cNvSpPr/>
            <p:nvPr/>
          </p:nvSpPr>
          <p:spPr>
            <a:xfrm>
              <a:off x="1473554" y="737449"/>
              <a:ext cx="867372" cy="693898"/>
            </a:xfrm>
            <a:custGeom>
              <a:avLst/>
              <a:gdLst/>
              <a:ahLst/>
              <a:cxnLst/>
              <a:rect l="l" t="t" r="r" b="b"/>
              <a:pathLst>
                <a:path w="867372" h="693898">
                  <a:moveTo>
                    <a:pt x="0" y="0"/>
                  </a:moveTo>
                  <a:lnTo>
                    <a:pt x="867373" y="0"/>
                  </a:lnTo>
                  <a:lnTo>
                    <a:pt x="867373" y="693897"/>
                  </a:lnTo>
                  <a:lnTo>
                    <a:pt x="0" y="6938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19" name="Group 19"/>
          <p:cNvGrpSpPr/>
          <p:nvPr/>
        </p:nvGrpSpPr>
        <p:grpSpPr>
          <a:xfrm>
            <a:off x="13973353" y="5115161"/>
            <a:ext cx="2860861" cy="4143139"/>
            <a:chOff x="0" y="0"/>
            <a:chExt cx="3814481" cy="5524185"/>
          </a:xfrm>
        </p:grpSpPr>
        <p:sp>
          <p:nvSpPr>
            <p:cNvPr id="20" name="Freeform 20"/>
            <p:cNvSpPr/>
            <p:nvPr/>
          </p:nvSpPr>
          <p:spPr>
            <a:xfrm>
              <a:off x="822843" y="0"/>
              <a:ext cx="2168795" cy="2168795"/>
            </a:xfrm>
            <a:custGeom>
              <a:avLst/>
              <a:gdLst/>
              <a:ahLst/>
              <a:cxnLst/>
              <a:rect l="l" t="t" r="r" b="b"/>
              <a:pathLst>
                <a:path w="2168795" h="2168795">
                  <a:moveTo>
                    <a:pt x="0" y="0"/>
                  </a:moveTo>
                  <a:lnTo>
                    <a:pt x="2168795" y="0"/>
                  </a:lnTo>
                  <a:lnTo>
                    <a:pt x="2168795" y="2168795"/>
                  </a:lnTo>
                  <a:lnTo>
                    <a:pt x="0" y="21687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1" name="TextBox 21"/>
            <p:cNvSpPr txBox="1"/>
            <p:nvPr/>
          </p:nvSpPr>
          <p:spPr>
            <a:xfrm>
              <a:off x="0" y="4073210"/>
              <a:ext cx="3814481" cy="1997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Sử dụng biểu đồ trực quan để cung cấp thông tin hiệu quả hơn.</a:t>
              </a:r>
            </a:p>
          </p:txBody>
        </p:sp>
        <p:sp>
          <p:nvSpPr>
            <p:cNvPr id="22" name="TextBox 22"/>
            <p:cNvSpPr txBox="1"/>
            <p:nvPr/>
          </p:nvSpPr>
          <p:spPr>
            <a:xfrm>
              <a:off x="0" y="2755340"/>
              <a:ext cx="3814481" cy="557276"/>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Tạo điểm nhấn</a:t>
              </a:r>
            </a:p>
          </p:txBody>
        </p:sp>
        <p:sp>
          <p:nvSpPr>
            <p:cNvPr id="23" name="Freeform 23"/>
            <p:cNvSpPr/>
            <p:nvPr/>
          </p:nvSpPr>
          <p:spPr>
            <a:xfrm>
              <a:off x="1473554" y="737449"/>
              <a:ext cx="867372" cy="693898"/>
            </a:xfrm>
            <a:custGeom>
              <a:avLst/>
              <a:gdLst/>
              <a:ahLst/>
              <a:cxnLst/>
              <a:rect l="l" t="t" r="r" b="b"/>
              <a:pathLst>
                <a:path w="867372" h="693898">
                  <a:moveTo>
                    <a:pt x="0" y="0"/>
                  </a:moveTo>
                  <a:lnTo>
                    <a:pt x="867373" y="0"/>
                  </a:lnTo>
                  <a:lnTo>
                    <a:pt x="867373" y="693897"/>
                  </a:lnTo>
                  <a:lnTo>
                    <a:pt x="0" y="69389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utoShape 5">
            <a:extLst>
              <a:ext uri="{FF2B5EF4-FFF2-40B4-BE49-F238E27FC236}">
                <a16:creationId xmlns:a16="http://schemas.microsoft.com/office/drawing/2014/main" id="{AAE0F05F-D70F-4B2A-9BB8-02054509FC84}"/>
              </a:ext>
            </a:extLst>
          </p:cNvPr>
          <p:cNvSpPr/>
          <p:nvPr/>
        </p:nvSpPr>
        <p:spPr>
          <a:xfrm>
            <a:off x="1002448" y="3832998"/>
            <a:ext cx="4788752" cy="1832524"/>
          </a:xfrm>
          <a:prstGeom prst="rect">
            <a:avLst/>
          </a:prstGeom>
          <a:solidFill>
            <a:srgbClr val="86EAE9">
              <a:alpha val="29804"/>
            </a:srgbClr>
          </a:solidFill>
        </p:spPr>
      </p:sp>
      <p:sp>
        <p:nvSpPr>
          <p:cNvPr id="54" name="AutoShape 7">
            <a:extLst>
              <a:ext uri="{FF2B5EF4-FFF2-40B4-BE49-F238E27FC236}">
                <a16:creationId xmlns:a16="http://schemas.microsoft.com/office/drawing/2014/main" id="{2EF9E712-277D-486C-9492-7E7D875B203E}"/>
              </a:ext>
            </a:extLst>
          </p:cNvPr>
          <p:cNvSpPr/>
          <p:nvPr/>
        </p:nvSpPr>
        <p:spPr>
          <a:xfrm>
            <a:off x="1143000" y="4000500"/>
            <a:ext cx="4495800" cy="1524000"/>
          </a:xfrm>
          <a:prstGeom prst="rect">
            <a:avLst/>
          </a:prstGeom>
          <a:solidFill>
            <a:srgbClr val="86EAE9"/>
          </a:solidFill>
          <a:ln>
            <a:solidFill>
              <a:srgbClr val="DBF9F8"/>
            </a:solidFill>
          </a:ln>
        </p:spPr>
      </p:sp>
      <p:grpSp>
        <p:nvGrpSpPr>
          <p:cNvPr id="5" name="Group 5"/>
          <p:cNvGrpSpPr/>
          <p:nvPr/>
        </p:nvGrpSpPr>
        <p:grpSpPr>
          <a:xfrm>
            <a:off x="8185904" y="1257300"/>
            <a:ext cx="8044696" cy="3505200"/>
            <a:chOff x="0" y="0"/>
            <a:chExt cx="6667622" cy="3102323"/>
          </a:xfrm>
        </p:grpSpPr>
        <p:sp>
          <p:nvSpPr>
            <p:cNvPr id="6" name="Freeform 6"/>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7" name="Group 7"/>
          <p:cNvGrpSpPr/>
          <p:nvPr/>
        </p:nvGrpSpPr>
        <p:grpSpPr>
          <a:xfrm>
            <a:off x="7528043" y="2186801"/>
            <a:ext cx="1491901" cy="1646197"/>
            <a:chOff x="0" y="0"/>
            <a:chExt cx="1100801" cy="1297070"/>
          </a:xfrm>
        </p:grpSpPr>
        <p:sp>
          <p:nvSpPr>
            <p:cNvPr id="8" name="Freeform 8"/>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9" name="TextBox 9"/>
            <p:cNvSpPr txBox="1"/>
            <p:nvPr/>
          </p:nvSpPr>
          <p:spPr>
            <a:xfrm>
              <a:off x="143036" y="437463"/>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grpSp>
        <p:nvGrpSpPr>
          <p:cNvPr id="10" name="Group 10"/>
          <p:cNvGrpSpPr/>
          <p:nvPr/>
        </p:nvGrpSpPr>
        <p:grpSpPr>
          <a:xfrm>
            <a:off x="8406472" y="2261342"/>
            <a:ext cx="7627545" cy="1311792"/>
            <a:chOff x="15055" y="3257"/>
            <a:chExt cx="4692352" cy="224823"/>
          </a:xfrm>
        </p:grpSpPr>
        <p:sp>
          <p:nvSpPr>
            <p:cNvPr id="11" name="TextBox 11"/>
            <p:cNvSpPr txBox="1"/>
            <p:nvPr/>
          </p:nvSpPr>
          <p:spPr>
            <a:xfrm>
              <a:off x="15055" y="3257"/>
              <a:ext cx="4692352" cy="70057"/>
            </a:xfrm>
            <a:prstGeom prst="rect">
              <a:avLst/>
            </a:prstGeom>
          </p:spPr>
          <p:txBody>
            <a:bodyPr lIns="0" tIns="0" rIns="0" bIns="0" rtlCol="0" anchor="t">
              <a:spAutoFit/>
            </a:bodyPr>
            <a:lstStyle/>
            <a:p>
              <a:pPr marL="0" lvl="0" indent="0" algn="ctr">
                <a:lnSpc>
                  <a:spcPts val="3354"/>
                </a:lnSpc>
                <a:spcBef>
                  <a:spcPct val="0"/>
                </a:spcBef>
              </a:pPr>
              <a:r>
                <a:rPr lang="en-US" sz="2800" u="none" spc="101">
                  <a:solidFill>
                    <a:srgbClr val="191919"/>
                  </a:solidFill>
                  <a:latin typeface="Arimo Bold"/>
                </a:rPr>
                <a:t>LÝ DO CHỌN ĐỀ TÀI</a:t>
              </a:r>
            </a:p>
          </p:txBody>
        </p:sp>
        <p:sp>
          <p:nvSpPr>
            <p:cNvPr id="12" name="TextBox 12"/>
            <p:cNvSpPr txBox="1"/>
            <p:nvPr/>
          </p:nvSpPr>
          <p:spPr>
            <a:xfrm>
              <a:off x="604711" y="105000"/>
              <a:ext cx="4102696" cy="123080"/>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Arimo" panose="020B0604020202020204" charset="0"/>
                  <a:ea typeface="Arimo" panose="020B0604020202020204" charset="0"/>
                  <a:cs typeface="Arimo" panose="020B0604020202020204" charset="0"/>
                </a:rPr>
                <a:t>Để</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số</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hoá</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một</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công</a:t>
              </a:r>
              <a:r>
                <a:rPr lang="en-US" sz="2800">
                  <a:solidFill>
                    <a:srgbClr val="000000"/>
                  </a:solidFill>
                  <a:latin typeface="Arimo" panose="020B0604020202020204" charset="0"/>
                  <a:ea typeface="Arimo" panose="020B0604020202020204" charset="0"/>
                  <a:cs typeface="Arimo" panose="020B0604020202020204" charset="0"/>
                </a:rPr>
                <a:t> ty </a:t>
              </a:r>
              <a:r>
                <a:rPr lang="en-US" sz="2800" err="1">
                  <a:solidFill>
                    <a:srgbClr val="000000"/>
                  </a:solidFill>
                  <a:latin typeface="Arimo" panose="020B0604020202020204" charset="0"/>
                  <a:ea typeface="Arimo" panose="020B0604020202020204" charset="0"/>
                  <a:cs typeface="Arimo" panose="020B0604020202020204" charset="0"/>
                </a:rPr>
                <a:t>chuyên</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kinh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doanh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về</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thiết</a:t>
              </a:r>
              <a:r>
                <a:rPr lang="en-US" sz="2800">
                  <a:solidFill>
                    <a:srgbClr val="000000"/>
                  </a:solidFill>
                  <a:latin typeface="Arimo" panose="020B0604020202020204" charset="0"/>
                  <a:ea typeface="Arimo" panose="020B0604020202020204" charset="0"/>
                  <a:cs typeface="Arimo" panose="020B0604020202020204" charset="0"/>
                </a:rPr>
                <a:t> bị, vật tư y </a:t>
              </a:r>
              <a:r>
                <a:rPr lang="en-US" sz="2800" err="1">
                  <a:solidFill>
                    <a:srgbClr val="000000"/>
                  </a:solidFill>
                  <a:latin typeface="Arimo" panose="020B0604020202020204" charset="0"/>
                  <a:ea typeface="Arimo" panose="020B0604020202020204" charset="0"/>
                  <a:cs typeface="Arimo" panose="020B0604020202020204" charset="0"/>
                </a:rPr>
                <a:t>tế</a:t>
              </a:r>
              <a:r>
                <a:rPr lang="en-US" sz="2800">
                  <a:solidFill>
                    <a:srgbClr val="000000"/>
                  </a:solidFill>
                  <a:latin typeface="Arimo" panose="020B0604020202020204" charset="0"/>
                  <a:ea typeface="Arimo" panose="020B0604020202020204" charset="0"/>
                  <a:cs typeface="Arimo" panose="020B0604020202020204" charset="0"/>
                </a:rPr>
                <a:t>.</a:t>
              </a:r>
            </a:p>
          </p:txBody>
        </p:sp>
      </p:grpSp>
      <p:grpSp>
        <p:nvGrpSpPr>
          <p:cNvPr id="21" name="Group 21"/>
          <p:cNvGrpSpPr/>
          <p:nvPr/>
        </p:nvGrpSpPr>
        <p:grpSpPr>
          <a:xfrm>
            <a:off x="8185904" y="5665522"/>
            <a:ext cx="8044696" cy="3505199"/>
            <a:chOff x="0" y="0"/>
            <a:chExt cx="6865576" cy="3102323"/>
          </a:xfrm>
        </p:grpSpPr>
        <p:sp>
          <p:nvSpPr>
            <p:cNvPr id="22" name="Freeform 22"/>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23" name="Group 23"/>
          <p:cNvGrpSpPr/>
          <p:nvPr/>
        </p:nvGrpSpPr>
        <p:grpSpPr>
          <a:xfrm>
            <a:off x="7682031" y="6595023"/>
            <a:ext cx="1448885" cy="1646196"/>
            <a:chOff x="0" y="0"/>
            <a:chExt cx="1100801" cy="1297070"/>
          </a:xfrm>
        </p:grpSpPr>
        <p:sp>
          <p:nvSpPr>
            <p:cNvPr id="24" name="Freeform 24"/>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25"/>
            <p:cNvSpPr txBox="1"/>
            <p:nvPr/>
          </p:nvSpPr>
          <p:spPr>
            <a:xfrm>
              <a:off x="143036" y="427875"/>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grpSp>
        <p:nvGrpSpPr>
          <p:cNvPr id="26" name="Group 26"/>
          <p:cNvGrpSpPr/>
          <p:nvPr/>
        </p:nvGrpSpPr>
        <p:grpSpPr>
          <a:xfrm>
            <a:off x="8394479" y="6378310"/>
            <a:ext cx="7627545" cy="2079622"/>
            <a:chOff x="-2" y="4649"/>
            <a:chExt cx="5250759" cy="405139"/>
          </a:xfrm>
        </p:grpSpPr>
        <p:sp>
          <p:nvSpPr>
            <p:cNvPr id="27" name="TextBox 27"/>
            <p:cNvSpPr txBox="1"/>
            <p:nvPr/>
          </p:nvSpPr>
          <p:spPr>
            <a:xfrm>
              <a:off x="-2" y="4649"/>
              <a:ext cx="5250759" cy="79633"/>
            </a:xfrm>
            <a:prstGeom prst="rect">
              <a:avLst/>
            </a:prstGeom>
          </p:spPr>
          <p:txBody>
            <a:bodyPr lIns="0" tIns="0" rIns="0" bIns="0" rtlCol="0" anchor="t">
              <a:spAutoFit/>
            </a:bodyPr>
            <a:lstStyle/>
            <a:p>
              <a:pPr marL="0" lvl="0" indent="0" algn="ctr">
                <a:lnSpc>
                  <a:spcPts val="3354"/>
                </a:lnSpc>
                <a:spcBef>
                  <a:spcPct val="0"/>
                </a:spcBef>
              </a:pPr>
              <a:r>
                <a:rPr lang="en-US" sz="2800" spc="101">
                  <a:solidFill>
                    <a:srgbClr val="191919"/>
                  </a:solidFill>
                  <a:latin typeface="Arimo Bold"/>
                </a:rPr>
                <a:t>PHẠM VI ĐỀ TÀI</a:t>
              </a:r>
              <a:endParaRPr lang="en-US" sz="2800" u="none" spc="101">
                <a:solidFill>
                  <a:srgbClr val="191919"/>
                </a:solidFill>
                <a:latin typeface="Arimo Bold"/>
              </a:endParaRPr>
            </a:p>
          </p:txBody>
        </p:sp>
        <p:sp>
          <p:nvSpPr>
            <p:cNvPr id="28" name="TextBox 28"/>
            <p:cNvSpPr txBox="1"/>
            <p:nvPr/>
          </p:nvSpPr>
          <p:spPr>
            <a:xfrm>
              <a:off x="668081" y="129979"/>
              <a:ext cx="4391982" cy="279809"/>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Clear Sans Regular"/>
                </a:rPr>
                <a:t>Xây</a:t>
              </a:r>
              <a:r>
                <a:rPr lang="en-US" sz="2800">
                  <a:solidFill>
                    <a:srgbClr val="000000"/>
                  </a:solidFill>
                  <a:latin typeface="Clear Sans Regular"/>
                </a:rPr>
                <a:t> </a:t>
              </a:r>
              <a:r>
                <a:rPr lang="en-US" sz="2800" err="1">
                  <a:solidFill>
                    <a:srgbClr val="000000"/>
                  </a:solidFill>
                  <a:latin typeface="Clear Sans Regular"/>
                </a:rPr>
                <a:t>dựng</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phần mềm để </a:t>
              </a:r>
              <a:r>
                <a:rPr lang="en-US" sz="2800" err="1">
                  <a:solidFill>
                    <a:srgbClr val="000000"/>
                  </a:solidFill>
                  <a:latin typeface="Clear Sans Regular"/>
                </a:rPr>
                <a:t>quản</a:t>
              </a:r>
              <a:r>
                <a:rPr lang="en-US" sz="2800">
                  <a:solidFill>
                    <a:srgbClr val="000000"/>
                  </a:solidFill>
                  <a:latin typeface="Clear Sans Regular"/>
                </a:rPr>
                <a:t> </a:t>
              </a:r>
              <a:r>
                <a:rPr lang="en-US" sz="2800" err="1">
                  <a:solidFill>
                    <a:srgbClr val="000000"/>
                  </a:solidFill>
                  <a:latin typeface="Clear Sans Regular"/>
                </a:rPr>
                <a:t>lý</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buôn</a:t>
              </a:r>
              <a:r>
                <a:rPr lang="en-US" sz="2800">
                  <a:solidFill>
                    <a:srgbClr val="000000"/>
                  </a:solidFill>
                  <a:latin typeface="Clear Sans Regular"/>
                </a:rPr>
                <a:t> </a:t>
              </a:r>
              <a:r>
                <a:rPr lang="en-US" sz="2800" err="1">
                  <a:solidFill>
                    <a:srgbClr val="000000"/>
                  </a:solidFill>
                  <a:latin typeface="Clear Sans Regular"/>
                </a:rPr>
                <a:t>bán</a:t>
              </a:r>
              <a:r>
                <a:rPr lang="en-US" sz="2800">
                  <a:solidFill>
                    <a:srgbClr val="000000"/>
                  </a:solidFill>
                  <a:latin typeface="Clear Sans Regular"/>
                </a:rPr>
                <a:t> </a:t>
              </a:r>
              <a:r>
                <a:rPr lang="en-US" sz="2800" err="1">
                  <a:solidFill>
                    <a:srgbClr val="000000"/>
                  </a:solidFill>
                  <a:latin typeface="Clear Sans Regular"/>
                </a:rPr>
                <a:t>và</a:t>
              </a:r>
              <a:r>
                <a:rPr lang="en-US" sz="2800">
                  <a:solidFill>
                    <a:srgbClr val="000000"/>
                  </a:solidFill>
                  <a:latin typeface="Clear Sans Regular"/>
                </a:rPr>
                <a:t> </a:t>
              </a:r>
              <a:r>
                <a:rPr lang="en-US" sz="2800" err="1">
                  <a:solidFill>
                    <a:srgbClr val="000000"/>
                  </a:solidFill>
                  <a:latin typeface="Clear Sans Regular"/>
                </a:rPr>
                <a:t>bảo</a:t>
              </a:r>
              <a:r>
                <a:rPr lang="en-US" sz="2800">
                  <a:solidFill>
                    <a:srgbClr val="000000"/>
                  </a:solidFill>
                  <a:latin typeface="Clear Sans Regular"/>
                </a:rPr>
                <a:t> </a:t>
              </a:r>
              <a:r>
                <a:rPr lang="en-US" sz="2800" err="1">
                  <a:solidFill>
                    <a:srgbClr val="000000"/>
                  </a:solidFill>
                  <a:latin typeface="Clear Sans Regular"/>
                </a:rPr>
                <a:t>hành</a:t>
              </a:r>
              <a:r>
                <a:rPr lang="en-US" sz="2800">
                  <a:solidFill>
                    <a:srgbClr val="000000"/>
                  </a:solidFill>
                  <a:latin typeface="Clear Sans Regular"/>
                </a:rPr>
                <a:t> </a:t>
              </a:r>
              <a:r>
                <a:rPr lang="en-US" sz="2800" err="1">
                  <a:solidFill>
                    <a:srgbClr val="000000"/>
                  </a:solidFill>
                  <a:latin typeface="Clear Sans Regular"/>
                </a:rPr>
                <a:t>cho</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a:t>
              </a:r>
              <a:r>
                <a:rPr lang="en-US" sz="2800" err="1">
                  <a:solidFill>
                    <a:srgbClr val="000000"/>
                  </a:solidFill>
                  <a:latin typeface="Clear Sans Regular"/>
                </a:rPr>
                <a:t>công</a:t>
              </a:r>
              <a:r>
                <a:rPr lang="en-US" sz="2800">
                  <a:solidFill>
                    <a:srgbClr val="000000"/>
                  </a:solidFill>
                  <a:latin typeface="Clear Sans Regular"/>
                </a:rPr>
                <a:t> ty </a:t>
              </a:r>
              <a:r>
                <a:rPr lang="en-US" sz="2800" err="1">
                  <a:solidFill>
                    <a:srgbClr val="000000"/>
                  </a:solidFill>
                  <a:latin typeface="Clear Sans Regular"/>
                </a:rPr>
                <a:t>chuyên</a:t>
              </a:r>
              <a:r>
                <a:rPr lang="en-US" sz="2800">
                  <a:solidFill>
                    <a:srgbClr val="000000"/>
                  </a:solidFill>
                  <a:latin typeface="Clear Sans Regular"/>
                </a:rPr>
                <a:t> </a:t>
              </a:r>
              <a:r>
                <a:rPr lang="en-US" sz="2800" err="1">
                  <a:solidFill>
                    <a:srgbClr val="000000"/>
                  </a:solidFill>
                  <a:latin typeface="Clear Sans Regular"/>
                </a:rPr>
                <a:t>kinh</a:t>
              </a:r>
              <a:r>
                <a:rPr lang="en-US" sz="2800">
                  <a:solidFill>
                    <a:srgbClr val="000000"/>
                  </a:solidFill>
                  <a:latin typeface="Clear Sans Regular"/>
                </a:rPr>
                <a:t> </a:t>
              </a:r>
              <a:r>
                <a:rPr lang="en-US" sz="2800" err="1">
                  <a:solidFill>
                    <a:srgbClr val="000000"/>
                  </a:solidFill>
                  <a:latin typeface="Clear Sans Regular"/>
                </a:rPr>
                <a:t>doanh</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thiết</a:t>
              </a:r>
              <a:r>
                <a:rPr lang="en-US" sz="2800">
                  <a:solidFill>
                    <a:srgbClr val="000000"/>
                  </a:solidFill>
                  <a:latin typeface="Clear Sans Regular"/>
                </a:rPr>
                <a:t> </a:t>
              </a:r>
              <a:r>
                <a:rPr lang="en-US" sz="2800" err="1">
                  <a:solidFill>
                    <a:srgbClr val="000000"/>
                  </a:solidFill>
                  <a:latin typeface="Clear Sans Regular"/>
                </a:rPr>
                <a:t>bị</a:t>
              </a:r>
              <a:r>
                <a:rPr lang="en-US" sz="2800">
                  <a:solidFill>
                    <a:srgbClr val="000000"/>
                  </a:solidFill>
                  <a:latin typeface="Clear Sans Regular"/>
                </a:rPr>
                <a:t> và vật tư y tế.</a:t>
              </a:r>
            </a:p>
          </p:txBody>
        </p:sp>
      </p:grpSp>
      <p:sp>
        <p:nvSpPr>
          <p:cNvPr id="50" name="AutoShape 5">
            <a:extLst>
              <a:ext uri="{FF2B5EF4-FFF2-40B4-BE49-F238E27FC236}">
                <a16:creationId xmlns:a16="http://schemas.microsoft.com/office/drawing/2014/main" id="{A1C5FAD1-C0A0-408D-A6BB-5A83DD9D0FCA}"/>
              </a:ext>
            </a:extLst>
          </p:cNvPr>
          <p:cNvSpPr/>
          <p:nvPr/>
        </p:nvSpPr>
        <p:spPr>
          <a:xfrm>
            <a:off x="0" y="-1874"/>
            <a:ext cx="538442" cy="10287000"/>
          </a:xfrm>
          <a:prstGeom prst="rect">
            <a:avLst/>
          </a:prstGeom>
          <a:solidFill>
            <a:srgbClr val="37C9EF"/>
          </a:solidFill>
        </p:spPr>
      </p:sp>
      <p:sp>
        <p:nvSpPr>
          <p:cNvPr id="51" name="TextBox 3">
            <a:extLst>
              <a:ext uri="{FF2B5EF4-FFF2-40B4-BE49-F238E27FC236}">
                <a16:creationId xmlns:a16="http://schemas.microsoft.com/office/drawing/2014/main" id="{C2128B3E-D95E-4C3E-9609-9C7E5F3220C6}"/>
              </a:ext>
            </a:extLst>
          </p:cNvPr>
          <p:cNvSpPr txBox="1"/>
          <p:nvPr/>
        </p:nvSpPr>
        <p:spPr>
          <a:xfrm>
            <a:off x="1334906" y="4242213"/>
            <a:ext cx="4158300" cy="89941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nSpc>
                <a:spcPct val="150000"/>
              </a:lnSpc>
              <a:spcBef>
                <a:spcPct val="0"/>
              </a:spcBef>
            </a:pPr>
            <a:r>
              <a:rPr lang="en-US" sz="4400" spc="300">
                <a:solidFill>
                  <a:srgbClr val="191919"/>
                </a:solidFill>
                <a:latin typeface="Clear Sans Bold"/>
              </a:rPr>
              <a:t>I. TỔNG QUAN</a:t>
            </a:r>
            <a:endParaRPr lang="en-US" sz="4400" u="none" spc="300">
              <a:solidFill>
                <a:srgbClr val="191919"/>
              </a:solidFill>
              <a:latin typeface="Clear Sans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5">
            <a:extLst>
              <a:ext uri="{FF2B5EF4-FFF2-40B4-BE49-F238E27FC236}">
                <a16:creationId xmlns:a16="http://schemas.microsoft.com/office/drawing/2014/main" id="{9C000E5D-D2B7-4BC2-9096-F4208966F896}"/>
              </a:ext>
            </a:extLst>
          </p:cNvPr>
          <p:cNvSpPr/>
          <p:nvPr/>
        </p:nvSpPr>
        <p:spPr>
          <a:xfrm>
            <a:off x="6024951" y="967221"/>
            <a:ext cx="6012703" cy="1523999"/>
          </a:xfrm>
          <a:prstGeom prst="rect">
            <a:avLst/>
          </a:prstGeom>
          <a:solidFill>
            <a:srgbClr val="86EAE9">
              <a:alpha val="29804"/>
            </a:srgbClr>
          </a:solidFill>
        </p:spPr>
      </p:sp>
      <p:sp>
        <p:nvSpPr>
          <p:cNvPr id="47" name="AutoShape 7">
            <a:extLst>
              <a:ext uri="{FF2B5EF4-FFF2-40B4-BE49-F238E27FC236}">
                <a16:creationId xmlns:a16="http://schemas.microsoft.com/office/drawing/2014/main" id="{B6B2194B-7E0B-4C7E-964A-87270124577C}"/>
              </a:ext>
            </a:extLst>
          </p:cNvPr>
          <p:cNvSpPr/>
          <p:nvPr/>
        </p:nvSpPr>
        <p:spPr>
          <a:xfrm>
            <a:off x="6205546" y="1154410"/>
            <a:ext cx="5605453" cy="1108418"/>
          </a:xfrm>
          <a:prstGeom prst="rect">
            <a:avLst/>
          </a:prstGeom>
          <a:solidFill>
            <a:srgbClr val="86EAE9"/>
          </a:solidFill>
          <a:ln>
            <a:solidFill>
              <a:srgbClr val="DBF9F8"/>
            </a:solidFill>
          </a:ln>
        </p:spPr>
      </p:sp>
      <p:sp>
        <p:nvSpPr>
          <p:cNvPr id="3" name="TextBox 3"/>
          <p:cNvSpPr txBox="1"/>
          <p:nvPr/>
        </p:nvSpPr>
        <p:spPr>
          <a:xfrm>
            <a:off x="4821023" y="1439861"/>
            <a:ext cx="8428965" cy="602729"/>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II. CƠ SỞ LÝ THUYẾT</a:t>
            </a:r>
          </a:p>
        </p:txBody>
      </p:sp>
      <p:grpSp>
        <p:nvGrpSpPr>
          <p:cNvPr id="5" name="Group 5"/>
          <p:cNvGrpSpPr/>
          <p:nvPr/>
        </p:nvGrpSpPr>
        <p:grpSpPr>
          <a:xfrm>
            <a:off x="914400" y="3848100"/>
            <a:ext cx="1900536" cy="1763326"/>
            <a:chOff x="0" y="0"/>
            <a:chExt cx="1950973" cy="1733625"/>
          </a:xfrm>
        </p:grpSpPr>
        <p:sp>
          <p:nvSpPr>
            <p:cNvPr id="6" name="Freeform 6"/>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3">
                <a:extLst>
                  <a:ext uri="{96DAC541-7B7A-43D3-8B79-37D633B846F1}">
                    <asvg:svgBlip xmlns:asvg="http://schemas.microsoft.com/office/drawing/2016/SVG/main" r:embed="rId4"/>
                  </a:ext>
                </a:extLst>
              </a:blip>
              <a:stretch>
                <a:fillRect t="-6268" b="-6268"/>
              </a:stretch>
            </a:blipFill>
          </p:spPr>
        </p:sp>
        <p:sp>
          <p:nvSpPr>
            <p:cNvPr id="7" name="TextBox 7"/>
            <p:cNvSpPr txBox="1"/>
            <p:nvPr/>
          </p:nvSpPr>
          <p:spPr>
            <a:xfrm>
              <a:off x="251138" y="605476"/>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01</a:t>
              </a:r>
            </a:p>
          </p:txBody>
        </p:sp>
      </p:grpSp>
      <p:grpSp>
        <p:nvGrpSpPr>
          <p:cNvPr id="8" name="Group 8"/>
          <p:cNvGrpSpPr/>
          <p:nvPr/>
        </p:nvGrpSpPr>
        <p:grpSpPr>
          <a:xfrm>
            <a:off x="10426810" y="3883650"/>
            <a:ext cx="1900536" cy="1763326"/>
            <a:chOff x="0" y="0"/>
            <a:chExt cx="1950973" cy="1733625"/>
          </a:xfrm>
        </p:grpSpPr>
        <p:sp>
          <p:nvSpPr>
            <p:cNvPr id="9" name="Freeform 9"/>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5">
                <a:extLst>
                  <a:ext uri="{96DAC541-7B7A-43D3-8B79-37D633B846F1}">
                    <asvg:svgBlip xmlns:asvg="http://schemas.microsoft.com/office/drawing/2016/SVG/main" r:embed="rId6"/>
                  </a:ext>
                </a:extLst>
              </a:blip>
              <a:stretch>
                <a:fillRect t="-6268" b="-6268"/>
              </a:stretch>
            </a:blipFill>
          </p:spPr>
        </p:sp>
        <p:sp>
          <p:nvSpPr>
            <p:cNvPr id="10" name="TextBox 10"/>
            <p:cNvSpPr txBox="1"/>
            <p:nvPr/>
          </p:nvSpPr>
          <p:spPr>
            <a:xfrm>
              <a:off x="209633" y="61057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03</a:t>
              </a:r>
            </a:p>
          </p:txBody>
        </p:sp>
      </p:grpSp>
      <p:grpSp>
        <p:nvGrpSpPr>
          <p:cNvPr id="14" name="Group 14"/>
          <p:cNvGrpSpPr/>
          <p:nvPr/>
        </p:nvGrpSpPr>
        <p:grpSpPr>
          <a:xfrm>
            <a:off x="5666025" y="7536365"/>
            <a:ext cx="1900536" cy="1763326"/>
            <a:chOff x="0" y="0"/>
            <a:chExt cx="1950973" cy="1733625"/>
          </a:xfrm>
        </p:grpSpPr>
        <p:sp>
          <p:nvSpPr>
            <p:cNvPr id="15" name="Freeform 15"/>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7">
                <a:extLst>
                  <a:ext uri="{96DAC541-7B7A-43D3-8B79-37D633B846F1}">
                    <asvg:svgBlip xmlns:asvg="http://schemas.microsoft.com/office/drawing/2016/SVG/main" r:embed="rId8"/>
                  </a:ext>
                </a:extLst>
              </a:blip>
              <a:stretch>
                <a:fillRect t="-6268" b="-6268"/>
              </a:stretch>
            </a:blipFill>
          </p:spPr>
        </p:sp>
        <p:sp>
          <p:nvSpPr>
            <p:cNvPr id="16" name="TextBox 16"/>
            <p:cNvSpPr txBox="1"/>
            <p:nvPr/>
          </p:nvSpPr>
          <p:spPr>
            <a:xfrm>
              <a:off x="253507" y="58836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02</a:t>
              </a:r>
            </a:p>
          </p:txBody>
        </p:sp>
      </p:grpSp>
      <p:grpSp>
        <p:nvGrpSpPr>
          <p:cNvPr id="20" name="Group 20"/>
          <p:cNvGrpSpPr/>
          <p:nvPr/>
        </p:nvGrpSpPr>
        <p:grpSpPr>
          <a:xfrm>
            <a:off x="202073" y="5863843"/>
            <a:ext cx="3329537" cy="1273189"/>
            <a:chOff x="0" y="-38100"/>
            <a:chExt cx="3417898" cy="1251745"/>
          </a:xfrm>
        </p:grpSpPr>
        <p:sp>
          <p:nvSpPr>
            <p:cNvPr id="21" name="TextBox 21"/>
            <p:cNvSpPr txBox="1"/>
            <p:nvPr/>
          </p:nvSpPr>
          <p:spPr>
            <a:xfrm>
              <a:off x="0" y="-38100"/>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b="1" u="none" spc="300">
                  <a:solidFill>
                    <a:srgbClr val="191919"/>
                  </a:solidFill>
                  <a:latin typeface="Arimo Bold"/>
                </a:rPr>
                <a:t>LÝ THUYẾT</a:t>
              </a:r>
            </a:p>
          </p:txBody>
        </p:sp>
        <p:sp>
          <p:nvSpPr>
            <p:cNvPr id="22" name="TextBox 22"/>
            <p:cNvSpPr txBox="1"/>
            <p:nvPr/>
          </p:nvSpPr>
          <p:spPr>
            <a:xfrm>
              <a:off x="10250" y="482884"/>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lý thuyết liên quan</a:t>
              </a:r>
            </a:p>
          </p:txBody>
        </p:sp>
      </p:grpSp>
      <p:grpSp>
        <p:nvGrpSpPr>
          <p:cNvPr id="23" name="Group 23"/>
          <p:cNvGrpSpPr/>
          <p:nvPr/>
        </p:nvGrpSpPr>
        <p:grpSpPr>
          <a:xfrm rot="2117446">
            <a:off x="1977144" y="6342236"/>
            <a:ext cx="4291255" cy="524854"/>
            <a:chOff x="0" y="0"/>
            <a:chExt cx="6265849" cy="508000"/>
          </a:xfrm>
        </p:grpSpPr>
        <p:sp>
          <p:nvSpPr>
            <p:cNvPr id="24" name="Freeform 24"/>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86EAE9"/>
            </a:solidFill>
          </p:spPr>
        </p:sp>
        <p:sp>
          <p:nvSpPr>
            <p:cNvPr id="25" name="Freeform 25"/>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86EAE9"/>
            </a:solidFill>
          </p:spPr>
        </p:sp>
      </p:grpSp>
      <p:grpSp>
        <p:nvGrpSpPr>
          <p:cNvPr id="26" name="Group 26"/>
          <p:cNvGrpSpPr/>
          <p:nvPr/>
        </p:nvGrpSpPr>
        <p:grpSpPr>
          <a:xfrm>
            <a:off x="9533259" y="5863843"/>
            <a:ext cx="3687638" cy="1187381"/>
            <a:chOff x="0" y="51736"/>
            <a:chExt cx="3785502" cy="1167381"/>
          </a:xfrm>
        </p:grpSpPr>
        <p:sp>
          <p:nvSpPr>
            <p:cNvPr id="27" name="TextBox 27"/>
            <p:cNvSpPr txBox="1"/>
            <p:nvPr/>
          </p:nvSpPr>
          <p:spPr>
            <a:xfrm>
              <a:off x="172904" y="51736"/>
              <a:ext cx="3407648" cy="786740"/>
            </a:xfrm>
            <a:prstGeom prst="rect">
              <a:avLst/>
            </a:prstGeom>
          </p:spPr>
          <p:txBody>
            <a:bodyPr wrap="square" lIns="0" tIns="0" rIns="0" bIns="0" rtlCol="0" anchor="t">
              <a:spAutoFit/>
            </a:bodyPr>
            <a:lstStyle/>
            <a:p>
              <a:pPr marL="0" lvl="0" indent="0" algn="ctr">
                <a:spcBef>
                  <a:spcPct val="0"/>
                </a:spcBef>
              </a:pPr>
              <a:r>
                <a:rPr lang="en-US" sz="2600" u="none" spc="300">
                  <a:solidFill>
                    <a:srgbClr val="191919"/>
                  </a:solidFill>
                  <a:latin typeface="Arimo Bold"/>
                </a:rPr>
                <a:t>MÔ HÌNH </a:t>
              </a:r>
            </a:p>
            <a:p>
              <a:pPr marL="0" lvl="0" indent="0" algn="ctr">
                <a:spcBef>
                  <a:spcPct val="0"/>
                </a:spcBef>
              </a:pPr>
              <a:r>
                <a:rPr lang="en-US" sz="2600" u="none" spc="300">
                  <a:solidFill>
                    <a:srgbClr val="191919"/>
                  </a:solidFill>
                  <a:latin typeface="Arimo Bold"/>
                </a:rPr>
                <a:t>ỨNG DỤNG</a:t>
              </a:r>
            </a:p>
          </p:txBody>
        </p:sp>
        <p:sp>
          <p:nvSpPr>
            <p:cNvPr id="28" name="TextBox 28"/>
            <p:cNvSpPr txBox="1"/>
            <p:nvPr/>
          </p:nvSpPr>
          <p:spPr>
            <a:xfrm>
              <a:off x="0" y="866596"/>
              <a:ext cx="3785502" cy="35252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Mô hình MVC</a:t>
              </a:r>
            </a:p>
          </p:txBody>
        </p:sp>
      </p:grpSp>
      <p:grpSp>
        <p:nvGrpSpPr>
          <p:cNvPr id="32" name="Group 32"/>
          <p:cNvGrpSpPr/>
          <p:nvPr/>
        </p:nvGrpSpPr>
        <p:grpSpPr>
          <a:xfrm>
            <a:off x="4929517" y="5766825"/>
            <a:ext cx="3319552" cy="1374436"/>
            <a:chOff x="0" y="267782"/>
            <a:chExt cx="3407648" cy="1351286"/>
          </a:xfrm>
        </p:grpSpPr>
        <p:sp>
          <p:nvSpPr>
            <p:cNvPr id="33" name="TextBox 33"/>
            <p:cNvSpPr txBox="1"/>
            <p:nvPr/>
          </p:nvSpPr>
          <p:spPr>
            <a:xfrm>
              <a:off x="0" y="267782"/>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u="none" spc="300">
                  <a:solidFill>
                    <a:srgbClr val="191919"/>
                  </a:solidFill>
                  <a:latin typeface="Arimo Bold"/>
                </a:rPr>
                <a:t>KỸ THUẬT</a:t>
              </a:r>
            </a:p>
          </p:txBody>
        </p:sp>
        <p:sp>
          <p:nvSpPr>
            <p:cNvPr id="34" name="TextBox 34"/>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kỹ thuật sử dụng trong dự án</a:t>
              </a:r>
            </a:p>
          </p:txBody>
        </p:sp>
      </p:grpSp>
      <p:grpSp>
        <p:nvGrpSpPr>
          <p:cNvPr id="41" name="Group 41"/>
          <p:cNvGrpSpPr/>
          <p:nvPr/>
        </p:nvGrpSpPr>
        <p:grpSpPr>
          <a:xfrm rot="19349768">
            <a:off x="6799645" y="6201408"/>
            <a:ext cx="4190043" cy="593849"/>
            <a:chOff x="0" y="0"/>
            <a:chExt cx="6265849" cy="508000"/>
          </a:xfrm>
        </p:grpSpPr>
        <p:sp>
          <p:nvSpPr>
            <p:cNvPr id="42" name="Freeform 42"/>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EDAD8"/>
            </a:solidFill>
          </p:spPr>
        </p:sp>
        <p:sp>
          <p:nvSpPr>
            <p:cNvPr id="43" name="Freeform 43"/>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EDAD8"/>
            </a:solidFill>
          </p:spPr>
        </p:sp>
      </p:grpSp>
      <p:sp>
        <p:nvSpPr>
          <p:cNvPr id="49" name="AutoShape 5">
            <a:extLst>
              <a:ext uri="{FF2B5EF4-FFF2-40B4-BE49-F238E27FC236}">
                <a16:creationId xmlns:a16="http://schemas.microsoft.com/office/drawing/2014/main" id="{29D4DB06-EA39-4EDF-89C3-48C5718E2E50}"/>
              </a:ext>
            </a:extLst>
          </p:cNvPr>
          <p:cNvSpPr/>
          <p:nvPr/>
        </p:nvSpPr>
        <p:spPr>
          <a:xfrm>
            <a:off x="0" y="0"/>
            <a:ext cx="18288000" cy="408766"/>
          </a:xfrm>
          <a:prstGeom prst="rect">
            <a:avLst/>
          </a:prstGeom>
          <a:solidFill>
            <a:srgbClr val="37C9EF"/>
          </a:solidFill>
        </p:spPr>
      </p:sp>
      <p:grpSp>
        <p:nvGrpSpPr>
          <p:cNvPr id="59" name="Group 32">
            <a:extLst>
              <a:ext uri="{FF2B5EF4-FFF2-40B4-BE49-F238E27FC236}">
                <a16:creationId xmlns:a16="http://schemas.microsoft.com/office/drawing/2014/main" id="{E74206D7-381D-45BE-8511-E17B554E3F92}"/>
              </a:ext>
            </a:extLst>
          </p:cNvPr>
          <p:cNvGrpSpPr/>
          <p:nvPr/>
        </p:nvGrpSpPr>
        <p:grpSpPr>
          <a:xfrm>
            <a:off x="14756390" y="5673527"/>
            <a:ext cx="3319552" cy="1573385"/>
            <a:chOff x="0" y="72184"/>
            <a:chExt cx="3407648" cy="1546884"/>
          </a:xfrm>
        </p:grpSpPr>
        <p:sp>
          <p:nvSpPr>
            <p:cNvPr id="60" name="TextBox 33">
              <a:extLst>
                <a:ext uri="{FF2B5EF4-FFF2-40B4-BE49-F238E27FC236}">
                  <a16:creationId xmlns:a16="http://schemas.microsoft.com/office/drawing/2014/main" id="{7CE6EA11-0A92-4024-B5EA-055B7C7B3896}"/>
                </a:ext>
              </a:extLst>
            </p:cNvPr>
            <p:cNvSpPr txBox="1"/>
            <p:nvPr/>
          </p:nvSpPr>
          <p:spPr>
            <a:xfrm>
              <a:off x="0" y="72184"/>
              <a:ext cx="3407648" cy="830554"/>
            </a:xfrm>
            <a:prstGeom prst="rect">
              <a:avLst/>
            </a:prstGeom>
          </p:spPr>
          <p:txBody>
            <a:bodyPr lIns="0" tIns="0" rIns="0" bIns="0" rtlCol="0" anchor="t">
              <a:spAutoFit/>
            </a:bodyPr>
            <a:lstStyle/>
            <a:p>
              <a:pPr marL="0" lvl="0" indent="0" algn="ctr">
                <a:lnSpc>
                  <a:spcPts val="3354"/>
                </a:lnSpc>
                <a:spcBef>
                  <a:spcPct val="0"/>
                </a:spcBef>
              </a:pPr>
              <a:r>
                <a:rPr lang="en-US" sz="2600" spc="300">
                  <a:solidFill>
                    <a:srgbClr val="191919"/>
                  </a:solidFill>
                  <a:latin typeface="Arimo Bold"/>
                </a:rPr>
                <a:t>XÁC ĐỊNH</a:t>
              </a:r>
            </a:p>
            <a:p>
              <a:pPr marL="0" lvl="0" indent="0" algn="ctr">
                <a:lnSpc>
                  <a:spcPts val="3354"/>
                </a:lnSpc>
                <a:spcBef>
                  <a:spcPct val="0"/>
                </a:spcBef>
              </a:pPr>
              <a:r>
                <a:rPr lang="en-US" sz="2600" spc="300">
                  <a:solidFill>
                    <a:srgbClr val="191919"/>
                  </a:solidFill>
                  <a:latin typeface="Arimo Bold"/>
                </a:rPr>
                <a:t>VẤN ĐỀ</a:t>
              </a:r>
              <a:endParaRPr lang="en-US" sz="2600" u="none" spc="300">
                <a:solidFill>
                  <a:srgbClr val="191919"/>
                </a:solidFill>
                <a:latin typeface="Arimo Bold"/>
              </a:endParaRPr>
            </a:p>
          </p:txBody>
        </p:sp>
        <p:sp>
          <p:nvSpPr>
            <p:cNvPr id="61" name="TextBox 34">
              <a:extLst>
                <a:ext uri="{FF2B5EF4-FFF2-40B4-BE49-F238E27FC236}">
                  <a16:creationId xmlns:a16="http://schemas.microsoft.com/office/drawing/2014/main" id="{2078A0CF-4218-4860-96AA-19C87162EA15}"/>
                </a:ext>
              </a:extLst>
            </p:cNvPr>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Đặt ra vấn đề và </a:t>
              </a:r>
            </a:p>
            <a:p>
              <a:pPr algn="ctr">
                <a:lnSpc>
                  <a:spcPts val="3000"/>
                </a:lnSpc>
              </a:pPr>
              <a:r>
                <a:rPr lang="en-US" sz="2400" spc="100">
                  <a:solidFill>
                    <a:srgbClr val="191919"/>
                  </a:solidFill>
                  <a:latin typeface="Arimo"/>
                </a:rPr>
                <a:t>cách giải quyết</a:t>
              </a:r>
            </a:p>
          </p:txBody>
        </p:sp>
      </p:grpSp>
      <p:grpSp>
        <p:nvGrpSpPr>
          <p:cNvPr id="62" name="Group 17">
            <a:extLst>
              <a:ext uri="{FF2B5EF4-FFF2-40B4-BE49-F238E27FC236}">
                <a16:creationId xmlns:a16="http://schemas.microsoft.com/office/drawing/2014/main" id="{353C0961-3E4F-4C85-BA0D-84004783D826}"/>
              </a:ext>
            </a:extLst>
          </p:cNvPr>
          <p:cNvGrpSpPr/>
          <p:nvPr/>
        </p:nvGrpSpPr>
        <p:grpSpPr>
          <a:xfrm>
            <a:off x="15444192" y="7479072"/>
            <a:ext cx="1900536" cy="1763326"/>
            <a:chOff x="0" y="0"/>
            <a:chExt cx="1950973" cy="1733625"/>
          </a:xfrm>
        </p:grpSpPr>
        <p:sp>
          <p:nvSpPr>
            <p:cNvPr id="63" name="Freeform 18">
              <a:extLst>
                <a:ext uri="{FF2B5EF4-FFF2-40B4-BE49-F238E27FC236}">
                  <a16:creationId xmlns:a16="http://schemas.microsoft.com/office/drawing/2014/main" id="{970B9A82-4EBE-434D-BF8B-7168F9E55599}"/>
                </a:ext>
              </a:extLst>
            </p:cNvPr>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9">
                <a:extLst>
                  <a:ext uri="{96DAC541-7B7A-43D3-8B79-37D633B846F1}">
                    <asvg:svgBlip xmlns:asvg="http://schemas.microsoft.com/office/drawing/2016/SVG/main" r:embed="rId10"/>
                  </a:ext>
                </a:extLst>
              </a:blip>
              <a:stretch>
                <a:fillRect t="-6268" b="-6268"/>
              </a:stretch>
            </a:blipFill>
            <a:ln>
              <a:solidFill>
                <a:schemeClr val="bg1"/>
              </a:solidFill>
            </a:ln>
          </p:spPr>
        </p:sp>
        <p:sp>
          <p:nvSpPr>
            <p:cNvPr id="64" name="TextBox 19">
              <a:extLst>
                <a:ext uri="{FF2B5EF4-FFF2-40B4-BE49-F238E27FC236}">
                  <a16:creationId xmlns:a16="http://schemas.microsoft.com/office/drawing/2014/main" id="{7ADA9B8A-A24D-4974-ABAE-6AB9AD8A602E}"/>
                </a:ext>
              </a:extLst>
            </p:cNvPr>
            <p:cNvSpPr txBox="1"/>
            <p:nvPr/>
          </p:nvSpPr>
          <p:spPr>
            <a:xfrm>
              <a:off x="253507" y="630342"/>
              <a:ext cx="1443960" cy="592577"/>
            </a:xfrm>
            <a:prstGeom prst="rect">
              <a:avLst/>
            </a:prstGeom>
            <a:ln>
              <a:solidFill>
                <a:srgbClr val="2C92D5"/>
              </a:solidFill>
            </a:ln>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04</a:t>
              </a:r>
            </a:p>
          </p:txBody>
        </p:sp>
      </p:grpSp>
      <p:grpSp>
        <p:nvGrpSpPr>
          <p:cNvPr id="65" name="Group 38">
            <a:extLst>
              <a:ext uri="{FF2B5EF4-FFF2-40B4-BE49-F238E27FC236}">
                <a16:creationId xmlns:a16="http://schemas.microsoft.com/office/drawing/2014/main" id="{A449D114-1424-4B48-A8F3-AA9C42CFEB9D}"/>
              </a:ext>
            </a:extLst>
          </p:cNvPr>
          <p:cNvGrpSpPr/>
          <p:nvPr/>
        </p:nvGrpSpPr>
        <p:grpSpPr>
          <a:xfrm rot="2450918">
            <a:off x="11601634" y="6322443"/>
            <a:ext cx="4451017" cy="552049"/>
            <a:chOff x="0" y="0"/>
            <a:chExt cx="6265849" cy="508000"/>
          </a:xfrm>
        </p:grpSpPr>
        <p:sp>
          <p:nvSpPr>
            <p:cNvPr id="66" name="Freeform 39">
              <a:extLst>
                <a:ext uri="{FF2B5EF4-FFF2-40B4-BE49-F238E27FC236}">
                  <a16:creationId xmlns:a16="http://schemas.microsoft.com/office/drawing/2014/main" id="{03342010-654C-44B7-9C62-EDD283E9FBD9}"/>
                </a:ext>
              </a:extLst>
            </p:cNvPr>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7C9EF"/>
            </a:solidFill>
          </p:spPr>
        </p:sp>
        <p:sp>
          <p:nvSpPr>
            <p:cNvPr id="67" name="Freeform 40">
              <a:extLst>
                <a:ext uri="{FF2B5EF4-FFF2-40B4-BE49-F238E27FC236}">
                  <a16:creationId xmlns:a16="http://schemas.microsoft.com/office/drawing/2014/main" id="{55B95F80-428A-49EF-9322-0282E26A7D40}"/>
                </a:ext>
              </a:extLst>
            </p:cNvPr>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7C9EF"/>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501306"/>
            <a:ext cx="8710283" cy="602729"/>
          </a:xfrm>
          <a:prstGeom prst="rect">
            <a:avLst/>
          </a:prstGeom>
        </p:spPr>
        <p:txBody>
          <a:bodyPr wrap="square"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LÝ THUYẾT, KỸ THUẬT VÀ MÔ HÌNH</a:t>
            </a:r>
          </a:p>
        </p:txBody>
      </p:sp>
      <p:sp>
        <p:nvSpPr>
          <p:cNvPr id="5" name="AutoShape 5"/>
          <p:cNvSpPr/>
          <p:nvPr/>
        </p:nvSpPr>
        <p:spPr>
          <a:xfrm>
            <a:off x="9144000" y="2770650"/>
            <a:ext cx="9144000" cy="3287249"/>
          </a:xfrm>
          <a:prstGeom prst="rect">
            <a:avLst/>
          </a:prstGeom>
          <a:solidFill>
            <a:srgbClr val="3EDAD8"/>
          </a:solidFill>
        </p:spPr>
      </p:sp>
      <p:grpSp>
        <p:nvGrpSpPr>
          <p:cNvPr id="6" name="Group 6"/>
          <p:cNvGrpSpPr/>
          <p:nvPr/>
        </p:nvGrpSpPr>
        <p:grpSpPr>
          <a:xfrm>
            <a:off x="10538214" y="3644650"/>
            <a:ext cx="783092" cy="1539250"/>
            <a:chOff x="0" y="0"/>
            <a:chExt cx="1044123" cy="2052334"/>
          </a:xfrm>
        </p:grpSpPr>
        <p:sp>
          <p:nvSpPr>
            <p:cNvPr id="7" name="Freeform 7"/>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8" name="TextBox 8"/>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9" name="AutoShape 9"/>
          <p:cNvSpPr/>
          <p:nvPr/>
        </p:nvSpPr>
        <p:spPr>
          <a:xfrm>
            <a:off x="12189380" y="6057900"/>
            <a:ext cx="6098620" cy="3287249"/>
          </a:xfrm>
          <a:prstGeom prst="rect">
            <a:avLst/>
          </a:prstGeom>
          <a:solidFill>
            <a:srgbClr val="13538A"/>
          </a:solidFill>
        </p:spPr>
      </p:sp>
      <p:sp>
        <p:nvSpPr>
          <p:cNvPr id="10" name="AutoShape 10"/>
          <p:cNvSpPr/>
          <p:nvPr/>
        </p:nvSpPr>
        <p:spPr>
          <a:xfrm>
            <a:off x="0" y="2770650"/>
            <a:ext cx="9144000" cy="3287249"/>
          </a:xfrm>
          <a:prstGeom prst="rect">
            <a:avLst/>
          </a:prstGeom>
          <a:solidFill>
            <a:srgbClr val="86EAE9"/>
          </a:solidFill>
        </p:spPr>
      </p:sp>
      <p:grpSp>
        <p:nvGrpSpPr>
          <p:cNvPr id="11" name="Group 11"/>
          <p:cNvGrpSpPr/>
          <p:nvPr/>
        </p:nvGrpSpPr>
        <p:grpSpPr>
          <a:xfrm>
            <a:off x="1309198" y="3644650"/>
            <a:ext cx="783092" cy="1539250"/>
            <a:chOff x="0" y="0"/>
            <a:chExt cx="1044123" cy="2052334"/>
          </a:xfrm>
        </p:grpSpPr>
        <p:sp>
          <p:nvSpPr>
            <p:cNvPr id="12" name="Freeform 1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3" name="TextBox 1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14" name="AutoShape 14"/>
          <p:cNvSpPr/>
          <p:nvPr/>
        </p:nvSpPr>
        <p:spPr>
          <a:xfrm>
            <a:off x="0" y="6057900"/>
            <a:ext cx="6098620" cy="3287249"/>
          </a:xfrm>
          <a:prstGeom prst="rect">
            <a:avLst/>
          </a:prstGeom>
          <a:solidFill>
            <a:srgbClr val="37C9EF"/>
          </a:solidFill>
        </p:spPr>
      </p:sp>
      <p:grpSp>
        <p:nvGrpSpPr>
          <p:cNvPr id="15" name="Group 15"/>
          <p:cNvGrpSpPr/>
          <p:nvPr/>
        </p:nvGrpSpPr>
        <p:grpSpPr>
          <a:xfrm>
            <a:off x="814884" y="6931899"/>
            <a:ext cx="783092" cy="1539250"/>
            <a:chOff x="0" y="0"/>
            <a:chExt cx="1044123" cy="2052334"/>
          </a:xfrm>
        </p:grpSpPr>
        <p:sp>
          <p:nvSpPr>
            <p:cNvPr id="16" name="Freeform 16"/>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7" name="TextBox 17"/>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18" name="AutoShape 18"/>
          <p:cNvSpPr/>
          <p:nvPr/>
        </p:nvSpPr>
        <p:spPr>
          <a:xfrm>
            <a:off x="6094690" y="6057900"/>
            <a:ext cx="6098620" cy="3287249"/>
          </a:xfrm>
          <a:prstGeom prst="rect">
            <a:avLst/>
          </a:prstGeom>
          <a:solidFill>
            <a:srgbClr val="2C92D5"/>
          </a:solidFill>
        </p:spPr>
      </p:sp>
      <p:grpSp>
        <p:nvGrpSpPr>
          <p:cNvPr id="19" name="Group 19"/>
          <p:cNvGrpSpPr/>
          <p:nvPr/>
        </p:nvGrpSpPr>
        <p:grpSpPr>
          <a:xfrm>
            <a:off x="2641273" y="3679061"/>
            <a:ext cx="4879540" cy="1670134"/>
            <a:chOff x="0" y="-38100"/>
            <a:chExt cx="6506053" cy="2226844"/>
          </a:xfrm>
          <a:effectLst/>
        </p:grpSpPr>
        <p:sp>
          <p:nvSpPr>
            <p:cNvPr id="20" name="TextBox 20"/>
            <p:cNvSpPr txBox="1"/>
            <p:nvPr/>
          </p:nvSpPr>
          <p:spPr>
            <a:xfrm>
              <a:off x="0" y="731765"/>
              <a:ext cx="6506053" cy="1456979"/>
            </a:xfrm>
            <a:prstGeom prst="rect">
              <a:avLst/>
            </a:prstGeom>
          </p:spPr>
          <p:txBody>
            <a:bodyPr lIns="0" tIns="0" rIns="0" bIns="0" rtlCol="0" anchor="t">
              <a:spAutoFit/>
            </a:bodyPr>
            <a:lstStyle/>
            <a:p>
              <a:pPr>
                <a:lnSpc>
                  <a:spcPts val="2887"/>
                </a:lnSpc>
              </a:pPr>
              <a:r>
                <a:rPr lang="en-US" sz="2400">
                  <a:ln w="0"/>
                  <a:effectLst>
                    <a:outerShdw blurRad="38100" dist="25400" dir="5400000" algn="ctr" rotWithShape="0">
                      <a:srgbClr val="6E747A">
                        <a:alpha val="43000"/>
                      </a:srgbClr>
                    </a:outerShdw>
                  </a:effectLst>
                  <a:latin typeface="Arimo"/>
                </a:rPr>
                <a:t>Font-end: HTML, CSS, Javascript</a:t>
              </a:r>
            </a:p>
            <a:p>
              <a:pPr>
                <a:lnSpc>
                  <a:spcPts val="2887"/>
                </a:lnSpc>
              </a:pPr>
              <a:r>
                <a:rPr lang="en-US" sz="2400">
                  <a:ln w="0"/>
                  <a:effectLst>
                    <a:outerShdw blurRad="38100" dist="25400" dir="5400000" algn="ctr" rotWithShape="0">
                      <a:srgbClr val="6E747A">
                        <a:alpha val="43000"/>
                      </a:srgbClr>
                    </a:outerShdw>
                  </a:effectLst>
                  <a:latin typeface="Arimo"/>
                </a:rPr>
                <a:t>Back-end: C#</a:t>
              </a:r>
            </a:p>
            <a:p>
              <a:pPr>
                <a:lnSpc>
                  <a:spcPts val="2887"/>
                </a:lnSpc>
              </a:pPr>
              <a:r>
                <a:rPr lang="en-US" sz="2400">
                  <a:ln w="0"/>
                  <a:effectLst>
                    <a:outerShdw blurRad="38100" dist="25400" dir="5400000" algn="ctr" rotWithShape="0">
                      <a:srgbClr val="6E747A">
                        <a:alpha val="43000"/>
                      </a:srgbClr>
                    </a:outerShdw>
                  </a:effectLst>
                  <a:latin typeface="Arimo"/>
                </a:rPr>
                <a:t>Database: SQL</a:t>
              </a:r>
            </a:p>
          </p:txBody>
        </p:sp>
        <p:sp>
          <p:nvSpPr>
            <p:cNvPr id="21" name="TextBox 21"/>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u="none">
                  <a:ln w="0"/>
                  <a:effectLst>
                    <a:outerShdw blurRad="38100" dist="25400" dir="5400000" algn="ctr" rotWithShape="0">
                      <a:srgbClr val="6E747A">
                        <a:alpha val="43000"/>
                      </a:srgbClr>
                    </a:outerShdw>
                  </a:effectLst>
                  <a:latin typeface="Arimo Bold"/>
                </a:rPr>
                <a:t>NGÔN NGỮ LẬP TRÌNH</a:t>
              </a:r>
            </a:p>
          </p:txBody>
        </p:sp>
      </p:grpSp>
      <p:grpSp>
        <p:nvGrpSpPr>
          <p:cNvPr id="22" name="Group 22"/>
          <p:cNvGrpSpPr/>
          <p:nvPr/>
        </p:nvGrpSpPr>
        <p:grpSpPr>
          <a:xfrm>
            <a:off x="11926916" y="3769820"/>
            <a:ext cx="5370484" cy="1307820"/>
            <a:chOff x="0" y="-38100"/>
            <a:chExt cx="6506053" cy="1743760"/>
          </a:xfrm>
          <a:effectLst/>
        </p:grpSpPr>
        <p:sp>
          <p:nvSpPr>
            <p:cNvPr id="23" name="TextBox 23"/>
            <p:cNvSpPr txBox="1"/>
            <p:nvPr/>
          </p:nvSpPr>
          <p:spPr>
            <a:xfrm>
              <a:off x="0" y="714620"/>
              <a:ext cx="6506053" cy="991040"/>
            </a:xfrm>
            <a:prstGeom prst="rect">
              <a:avLst/>
            </a:prstGeom>
          </p:spPr>
          <p:txBody>
            <a:bodyPr lIns="0" tIns="0" rIns="0" bIns="0" rtlCol="0" anchor="t">
              <a:spAutoFit/>
            </a:bodyPr>
            <a:lstStyle/>
            <a:p>
              <a:pPr>
                <a:lnSpc>
                  <a:spcPts val="3000"/>
                </a:lnSpc>
              </a:pPr>
              <a:r>
                <a:rPr lang="en-US" sz="2400">
                  <a:ln w="0"/>
                  <a:effectLst>
                    <a:outerShdw blurRad="38100" dist="25400" dir="5400000" algn="ctr" rotWithShape="0">
                      <a:srgbClr val="6E747A">
                        <a:alpha val="43000"/>
                      </a:srgbClr>
                    </a:outerShdw>
                  </a:effectLst>
                  <a:latin typeface="Arimo"/>
                </a:rPr>
                <a:t>Framework: ASP.NET CORE MVC (.NET 6)</a:t>
              </a:r>
            </a:p>
          </p:txBody>
        </p:sp>
        <p:sp>
          <p:nvSpPr>
            <p:cNvPr id="24" name="TextBox 24"/>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a:ln w="0"/>
                  <a:effectLst>
                    <a:outerShdw blurRad="38100" dist="25400" dir="5400000" algn="ctr" rotWithShape="0">
                      <a:srgbClr val="6E747A">
                        <a:alpha val="43000"/>
                      </a:srgbClr>
                    </a:outerShdw>
                  </a:effectLst>
                  <a:latin typeface="Arimo Bold"/>
                </a:rPr>
                <a:t>CÔNG NGHỆ SỬ DỤNG</a:t>
              </a:r>
              <a:endParaRPr lang="en-US" sz="2600" u="none">
                <a:ln w="0"/>
                <a:effectLst>
                  <a:outerShdw blurRad="38100" dist="25400" dir="5400000" algn="ctr" rotWithShape="0">
                    <a:srgbClr val="6E747A">
                      <a:alpha val="43000"/>
                    </a:srgbClr>
                  </a:outerShdw>
                </a:effectLst>
                <a:latin typeface="Arimo Bold"/>
              </a:endParaRPr>
            </a:p>
          </p:txBody>
        </p:sp>
      </p:grpSp>
      <p:grpSp>
        <p:nvGrpSpPr>
          <p:cNvPr id="25" name="Group 25"/>
          <p:cNvGrpSpPr/>
          <p:nvPr/>
        </p:nvGrpSpPr>
        <p:grpSpPr>
          <a:xfrm>
            <a:off x="2222658" y="6901142"/>
            <a:ext cx="3308481" cy="1640344"/>
            <a:chOff x="0" y="18796"/>
            <a:chExt cx="4411307" cy="2187125"/>
          </a:xfrm>
          <a:effectLst>
            <a:outerShdw blurRad="50800" dist="38100" dir="2700000" algn="tl" rotWithShape="0">
              <a:prstClr val="black">
                <a:alpha val="40000"/>
              </a:prstClr>
            </a:outerShdw>
          </a:effectLst>
        </p:grpSpPr>
        <p:sp>
          <p:nvSpPr>
            <p:cNvPr id="26" name="TextBox 26"/>
            <p:cNvSpPr txBox="1"/>
            <p:nvPr/>
          </p:nvSpPr>
          <p:spPr>
            <a:xfrm>
              <a:off x="0" y="701920"/>
              <a:ext cx="4403463" cy="1504001"/>
            </a:xfrm>
            <a:prstGeom prst="rect">
              <a:avLst/>
            </a:prstGeom>
          </p:spPr>
          <p:txBody>
            <a:bodyPr wrap="square" lIns="0" tIns="0" rIns="0" bIns="0" rtlCol="0" anchor="t">
              <a:spAutoFit/>
            </a:bodyPr>
            <a:lstStyle/>
            <a:p>
              <a:pPr>
                <a:lnSpc>
                  <a:spcPts val="3000"/>
                </a:lnSpc>
              </a:pPr>
              <a:r>
                <a:rPr lang="en-US" sz="2400" spc="100">
                  <a:solidFill>
                    <a:srgbClr val="FFFFFF"/>
                  </a:solidFill>
                  <a:latin typeface="Arimo"/>
                </a:rPr>
                <a:t>Jquery, Bootstrap, Wkhtmltopdf, Enity Framework, Epplus,…</a:t>
              </a:r>
            </a:p>
          </p:txBody>
        </p:sp>
        <p:sp>
          <p:nvSpPr>
            <p:cNvPr id="27" name="TextBox 27"/>
            <p:cNvSpPr txBox="1"/>
            <p:nvPr/>
          </p:nvSpPr>
          <p:spPr>
            <a:xfrm>
              <a:off x="0" y="18796"/>
              <a:ext cx="4411307" cy="478764"/>
            </a:xfrm>
            <a:prstGeom prst="rect">
              <a:avLst/>
            </a:prstGeom>
          </p:spPr>
          <p:txBody>
            <a:bodyPr wrap="square" lIns="0" tIns="0" rIns="0" bIns="0" rtlCol="0" anchor="t">
              <a:spAutoFit/>
            </a:bodyPr>
            <a:lstStyle/>
            <a:p>
              <a:pPr marL="0" lvl="0" indent="0" algn="l">
                <a:lnSpc>
                  <a:spcPts val="2773"/>
                </a:lnSpc>
                <a:spcBef>
                  <a:spcPct val="0"/>
                </a:spcBef>
              </a:pPr>
              <a:r>
                <a:rPr lang="en-US" sz="2400" u="none" spc="83">
                  <a:solidFill>
                    <a:srgbClr val="FFFFFF"/>
                  </a:solidFill>
                  <a:latin typeface="Arimo Bold"/>
                </a:rPr>
                <a:t>THƯ VIỆN SỬ DỤNG</a:t>
              </a:r>
            </a:p>
          </p:txBody>
        </p:sp>
      </p:grpSp>
      <p:grpSp>
        <p:nvGrpSpPr>
          <p:cNvPr id="28" name="Group 28"/>
          <p:cNvGrpSpPr/>
          <p:nvPr/>
        </p:nvGrpSpPr>
        <p:grpSpPr>
          <a:xfrm>
            <a:off x="8317348" y="6858470"/>
            <a:ext cx="3587315" cy="1683016"/>
            <a:chOff x="0" y="-38100"/>
            <a:chExt cx="4179476" cy="2244020"/>
          </a:xfrm>
          <a:effectLst>
            <a:outerShdw blurRad="50800" dist="38100" dir="2700000" algn="tl" rotWithShape="0">
              <a:prstClr val="black">
                <a:alpha val="40000"/>
              </a:prstClr>
            </a:outerShdw>
          </a:effectLst>
        </p:grpSpPr>
        <p:sp>
          <p:nvSpPr>
            <p:cNvPr id="29" name="TextBox 29"/>
            <p:cNvSpPr txBox="1"/>
            <p:nvPr/>
          </p:nvSpPr>
          <p:spPr>
            <a:xfrm>
              <a:off x="45806" y="769630"/>
              <a:ext cx="4133670" cy="1436290"/>
            </a:xfrm>
            <a:prstGeom prst="rect">
              <a:avLst/>
            </a:prstGeom>
          </p:spPr>
          <p:txBody>
            <a:bodyPr wrap="square" lIns="0" tIns="0" rIns="0" bIns="0" rtlCol="0" anchor="t">
              <a:spAutoFit/>
            </a:bodyPr>
            <a:lstStyle/>
            <a:p>
              <a:pPr>
                <a:lnSpc>
                  <a:spcPts val="2775"/>
                </a:lnSpc>
              </a:pPr>
              <a:r>
                <a:rPr lang="en-US" sz="2400" spc="92">
                  <a:solidFill>
                    <a:srgbClr val="FFFFFF"/>
                  </a:solidFill>
                  <a:latin typeface="Arimo"/>
                </a:rPr>
                <a:t>AutoMapper, Memmory Cache, Authentication with Cookies,…</a:t>
              </a:r>
            </a:p>
          </p:txBody>
        </p:sp>
        <p:sp>
          <p:nvSpPr>
            <p:cNvPr id="30" name="TextBox 30"/>
            <p:cNvSpPr txBox="1"/>
            <p:nvPr/>
          </p:nvSpPr>
          <p:spPr>
            <a:xfrm>
              <a:off x="0" y="-38100"/>
              <a:ext cx="4133670" cy="1118597"/>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KỸ THUẬT ÁP DỤNG</a:t>
              </a:r>
            </a:p>
          </p:txBody>
        </p:sp>
      </p:grpSp>
      <p:grpSp>
        <p:nvGrpSpPr>
          <p:cNvPr id="31" name="Group 31"/>
          <p:cNvGrpSpPr/>
          <p:nvPr/>
        </p:nvGrpSpPr>
        <p:grpSpPr>
          <a:xfrm>
            <a:off x="6994590" y="6931899"/>
            <a:ext cx="783092" cy="1539250"/>
            <a:chOff x="0" y="0"/>
            <a:chExt cx="1044123" cy="2052334"/>
          </a:xfrm>
        </p:grpSpPr>
        <p:sp>
          <p:nvSpPr>
            <p:cNvPr id="32" name="Freeform 3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3" name="TextBox 3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grpSp>
        <p:nvGrpSpPr>
          <p:cNvPr id="34" name="Group 34"/>
          <p:cNvGrpSpPr/>
          <p:nvPr/>
        </p:nvGrpSpPr>
        <p:grpSpPr>
          <a:xfrm>
            <a:off x="14412038" y="6855122"/>
            <a:ext cx="3661733" cy="967706"/>
            <a:chOff x="0" y="-290215"/>
            <a:chExt cx="4270909" cy="1290275"/>
          </a:xfrm>
          <a:effectLst>
            <a:outerShdw blurRad="50800" dist="38100" dir="2700000" algn="tl" rotWithShape="0">
              <a:prstClr val="black">
                <a:alpha val="40000"/>
              </a:prstClr>
            </a:outerShdw>
          </a:effectLst>
        </p:grpSpPr>
        <p:sp>
          <p:nvSpPr>
            <p:cNvPr id="35" name="TextBox 35"/>
            <p:cNvSpPr txBox="1"/>
            <p:nvPr/>
          </p:nvSpPr>
          <p:spPr>
            <a:xfrm>
              <a:off x="0" y="521980"/>
              <a:ext cx="4133670" cy="478080"/>
            </a:xfrm>
            <a:prstGeom prst="rect">
              <a:avLst/>
            </a:prstGeom>
          </p:spPr>
          <p:txBody>
            <a:bodyPr lIns="0" tIns="0" rIns="0" bIns="0" rtlCol="0" anchor="t">
              <a:spAutoFit/>
            </a:bodyPr>
            <a:lstStyle/>
            <a:p>
              <a:pPr>
                <a:lnSpc>
                  <a:spcPts val="3000"/>
                </a:lnSpc>
              </a:pPr>
              <a:r>
                <a:rPr lang="en-US" sz="2400" spc="100">
                  <a:solidFill>
                    <a:srgbClr val="FFFFFF"/>
                  </a:solidFill>
                  <a:latin typeface="Arimo"/>
                </a:rPr>
                <a:t>Mô hình MVC</a:t>
              </a:r>
            </a:p>
          </p:txBody>
        </p:sp>
        <p:sp>
          <p:nvSpPr>
            <p:cNvPr id="36" name="TextBox 36"/>
            <p:cNvSpPr txBox="1"/>
            <p:nvPr/>
          </p:nvSpPr>
          <p:spPr>
            <a:xfrm>
              <a:off x="91383" y="-290215"/>
              <a:ext cx="4179526" cy="537242"/>
            </a:xfrm>
            <a:prstGeom prst="rect">
              <a:avLst/>
            </a:prstGeom>
          </p:spPr>
          <p:txBody>
            <a:bodyPr wrap="square" lIns="0" tIns="0" rIns="0" bIns="0" rtlCol="0" anchor="t">
              <a:spAutoFit/>
            </a:bodyPr>
            <a:lstStyle/>
            <a:p>
              <a:pPr marL="0" lvl="0" indent="0" algn="l">
                <a:lnSpc>
                  <a:spcPts val="3354"/>
                </a:lnSpc>
                <a:spcBef>
                  <a:spcPct val="0"/>
                </a:spcBef>
              </a:pPr>
              <a:r>
                <a:rPr lang="en-US" sz="2600" spc="101">
                  <a:solidFill>
                    <a:srgbClr val="FFFFFF"/>
                  </a:solidFill>
                  <a:latin typeface="Arimo Bold"/>
                </a:rPr>
                <a:t>MÔ HÌNH ỨNG DỤNG</a:t>
              </a:r>
              <a:endParaRPr lang="en-US" sz="2600" u="none" spc="101">
                <a:solidFill>
                  <a:srgbClr val="FFFFFF"/>
                </a:solidFill>
                <a:latin typeface="Arimo Bold"/>
              </a:endParaRPr>
            </a:p>
          </p:txBody>
        </p:sp>
      </p:grpSp>
      <p:grpSp>
        <p:nvGrpSpPr>
          <p:cNvPr id="37" name="Group 37"/>
          <p:cNvGrpSpPr/>
          <p:nvPr/>
        </p:nvGrpSpPr>
        <p:grpSpPr>
          <a:xfrm>
            <a:off x="13112319" y="6931899"/>
            <a:ext cx="783092" cy="1539250"/>
            <a:chOff x="0" y="0"/>
            <a:chExt cx="1044123" cy="2052334"/>
          </a:xfrm>
        </p:grpSpPr>
        <p:sp>
          <p:nvSpPr>
            <p:cNvPr id="38" name="Freeform 38"/>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9" name="TextBox 39"/>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13538A"/>
                  </a:solidFill>
                  <a:latin typeface="Clear Sans Bold"/>
                </a:rPr>
                <a:t>05</a:t>
              </a:r>
            </a:p>
          </p:txBody>
        </p:sp>
      </p:grpSp>
      <p:grpSp>
        <p:nvGrpSpPr>
          <p:cNvPr id="40" name="Group 40"/>
          <p:cNvGrpSpPr/>
          <p:nvPr/>
        </p:nvGrpSpPr>
        <p:grpSpPr>
          <a:xfrm rot="-8100000">
            <a:off x="8894728" y="4165310"/>
            <a:ext cx="498728" cy="497930"/>
            <a:chOff x="0" y="0"/>
            <a:chExt cx="6350000" cy="6339840"/>
          </a:xfrm>
        </p:grpSpPr>
        <p:sp>
          <p:nvSpPr>
            <p:cNvPr id="41" name="Freeform 41"/>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grpSp>
        <p:nvGrpSpPr>
          <p:cNvPr id="42" name="Group 42"/>
          <p:cNvGrpSpPr/>
          <p:nvPr/>
        </p:nvGrpSpPr>
        <p:grpSpPr>
          <a:xfrm rot="-8100000">
            <a:off x="5820918" y="7452559"/>
            <a:ext cx="498728" cy="497930"/>
            <a:chOff x="0" y="0"/>
            <a:chExt cx="6350000" cy="6339840"/>
          </a:xfrm>
        </p:grpSpPr>
        <p:sp>
          <p:nvSpPr>
            <p:cNvPr id="43" name="Freeform 4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44" name="Group 44"/>
          <p:cNvGrpSpPr/>
          <p:nvPr/>
        </p:nvGrpSpPr>
        <p:grpSpPr>
          <a:xfrm rot="-8100000">
            <a:off x="11915607" y="7452559"/>
            <a:ext cx="498728" cy="497930"/>
            <a:chOff x="0" y="0"/>
            <a:chExt cx="6350000" cy="6339840"/>
          </a:xfrm>
        </p:grpSpPr>
        <p:sp>
          <p:nvSpPr>
            <p:cNvPr id="45" name="Freeform 4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6" name="AutoShape 5">
            <a:extLst>
              <a:ext uri="{FF2B5EF4-FFF2-40B4-BE49-F238E27FC236}">
                <a16:creationId xmlns:a16="http://schemas.microsoft.com/office/drawing/2014/main" id="{A6022E1A-A8F1-40D3-9140-B0F36EE6002A}"/>
              </a:ext>
            </a:extLst>
          </p:cNvPr>
          <p:cNvSpPr/>
          <p:nvPr/>
        </p:nvSpPr>
        <p:spPr>
          <a:xfrm>
            <a:off x="245555" y="185726"/>
            <a:ext cx="3945445" cy="1070984"/>
          </a:xfrm>
          <a:prstGeom prst="rect">
            <a:avLst/>
          </a:prstGeom>
          <a:solidFill>
            <a:srgbClr val="86EAE9">
              <a:alpha val="29804"/>
            </a:srgbClr>
          </a:solidFill>
        </p:spPr>
      </p:sp>
      <p:sp>
        <p:nvSpPr>
          <p:cNvPr id="47" name="AutoShape 7">
            <a:extLst>
              <a:ext uri="{FF2B5EF4-FFF2-40B4-BE49-F238E27FC236}">
                <a16:creationId xmlns:a16="http://schemas.microsoft.com/office/drawing/2014/main" id="{22A13567-E4A4-4863-8455-BC68B35A5E57}"/>
              </a:ext>
            </a:extLst>
          </p:cNvPr>
          <p:cNvSpPr/>
          <p:nvPr/>
        </p:nvSpPr>
        <p:spPr>
          <a:xfrm>
            <a:off x="336314" y="300073"/>
            <a:ext cx="3702286" cy="842290"/>
          </a:xfrm>
          <a:prstGeom prst="rect">
            <a:avLst/>
          </a:prstGeom>
          <a:solidFill>
            <a:srgbClr val="86EAE9"/>
          </a:solidFill>
          <a:ln>
            <a:solidFill>
              <a:srgbClr val="DBF9F8"/>
            </a:solidFill>
          </a:ln>
        </p:spPr>
      </p:sp>
      <p:sp>
        <p:nvSpPr>
          <p:cNvPr id="50" name="TextBox 3">
            <a:extLst>
              <a:ext uri="{FF2B5EF4-FFF2-40B4-BE49-F238E27FC236}">
                <a16:creationId xmlns:a16="http://schemas.microsoft.com/office/drawing/2014/main" id="{BD5D1759-AD64-4AD1-9C4E-60DCC927ED66}"/>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691F0B9-37AE-4747-81EC-FFF592719AA0}"/>
              </a:ext>
            </a:extLst>
          </p:cNvPr>
          <p:cNvGrpSpPr/>
          <p:nvPr/>
        </p:nvGrpSpPr>
        <p:grpSpPr>
          <a:xfrm>
            <a:off x="4960520" y="3410888"/>
            <a:ext cx="8428965" cy="1143000"/>
            <a:chOff x="4929518" y="4229100"/>
            <a:chExt cx="8428965" cy="1143000"/>
          </a:xfrm>
        </p:grpSpPr>
        <p:sp>
          <p:nvSpPr>
            <p:cNvPr id="52" name="AutoShape 9">
              <a:extLst>
                <a:ext uri="{FF2B5EF4-FFF2-40B4-BE49-F238E27FC236}">
                  <a16:creationId xmlns:a16="http://schemas.microsoft.com/office/drawing/2014/main" id="{80931490-BB82-4257-829D-0B4264EB8E62}"/>
                </a:ext>
              </a:extLst>
            </p:cNvPr>
            <p:cNvSpPr/>
            <p:nvPr/>
          </p:nvSpPr>
          <p:spPr>
            <a:xfrm>
              <a:off x="6094690" y="4229100"/>
              <a:ext cx="6098620" cy="1143000"/>
            </a:xfrm>
            <a:prstGeom prst="rect">
              <a:avLst/>
            </a:prstGeom>
            <a:solidFill>
              <a:srgbClr val="13538A"/>
            </a:solidFill>
          </p:spPr>
        </p:sp>
        <p:sp>
          <p:nvSpPr>
            <p:cNvPr id="3" name="TextBox 3"/>
            <p:cNvSpPr txBox="1"/>
            <p:nvPr/>
          </p:nvSpPr>
          <p:spPr>
            <a:xfrm>
              <a:off x="4929518" y="4547569"/>
              <a:ext cx="8428965" cy="564706"/>
            </a:xfrm>
            <a:prstGeom prst="rect">
              <a:avLst/>
            </a:prstGeom>
          </p:spPr>
          <p:txBody>
            <a:bodyPr lIns="0" tIns="0" rIns="0" bIns="0" rtlCol="0" anchor="t">
              <a:spAutoFit/>
            </a:bodyPr>
            <a:lstStyle/>
            <a:p>
              <a:pPr marL="0" lvl="0" indent="0" algn="ctr">
                <a:lnSpc>
                  <a:spcPts val="4716"/>
                </a:lnSpc>
                <a:spcBef>
                  <a:spcPct val="0"/>
                </a:spcBef>
              </a:pPr>
              <a:r>
                <a:rPr lang="en-US" sz="3600" spc="107">
                  <a:solidFill>
                    <a:schemeClr val="bg1"/>
                  </a:solidFill>
                  <a:latin typeface="Clear Sans Bold"/>
                </a:rPr>
                <a:t>VẤN ĐỀ CẦN GIẢI QUYẾT</a:t>
              </a:r>
              <a:endParaRPr lang="en-US" sz="3600" u="none" spc="107">
                <a:solidFill>
                  <a:schemeClr val="bg1"/>
                </a:solidFill>
                <a:latin typeface="Clear Sans Bold"/>
              </a:endParaRPr>
            </a:p>
          </p:txBody>
        </p:sp>
      </p:grpSp>
      <p:sp>
        <p:nvSpPr>
          <p:cNvPr id="53" name="AutoShape 18">
            <a:extLst>
              <a:ext uri="{FF2B5EF4-FFF2-40B4-BE49-F238E27FC236}">
                <a16:creationId xmlns:a16="http://schemas.microsoft.com/office/drawing/2014/main" id="{01A759B8-F237-422C-A6EB-E8C79DB777E7}"/>
              </a:ext>
            </a:extLst>
          </p:cNvPr>
          <p:cNvSpPr/>
          <p:nvPr/>
        </p:nvSpPr>
        <p:spPr>
          <a:xfrm>
            <a:off x="1114603" y="6418685"/>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KHO</a:t>
            </a:r>
          </a:p>
        </p:txBody>
      </p:sp>
      <p:sp>
        <p:nvSpPr>
          <p:cNvPr id="56" name="AutoShape 9">
            <a:extLst>
              <a:ext uri="{FF2B5EF4-FFF2-40B4-BE49-F238E27FC236}">
                <a16:creationId xmlns:a16="http://schemas.microsoft.com/office/drawing/2014/main" id="{F2C3E32C-80F0-406E-960A-03BA9919F2DA}"/>
              </a:ext>
            </a:extLst>
          </p:cNvPr>
          <p:cNvSpPr/>
          <p:nvPr/>
        </p:nvSpPr>
        <p:spPr>
          <a:xfrm>
            <a:off x="1114602" y="8079578"/>
            <a:ext cx="2262517" cy="1250214"/>
          </a:xfrm>
          <a:prstGeom prst="rect">
            <a:avLst/>
          </a:prstGeom>
          <a:solidFill>
            <a:srgbClr val="3EDAD8"/>
          </a:solidFill>
        </p:spPr>
      </p:sp>
      <p:sp>
        <p:nvSpPr>
          <p:cNvPr id="58" name="TextBox 16">
            <a:extLst>
              <a:ext uri="{FF2B5EF4-FFF2-40B4-BE49-F238E27FC236}">
                <a16:creationId xmlns:a16="http://schemas.microsoft.com/office/drawing/2014/main" id="{E583C86D-D5C1-4288-851A-5B90A346851B}"/>
              </a:ext>
            </a:extLst>
          </p:cNvPr>
          <p:cNvSpPr txBox="1"/>
          <p:nvPr/>
        </p:nvSpPr>
        <p:spPr>
          <a:xfrm>
            <a:off x="1114600"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NHẬP KHO</a:t>
            </a:r>
          </a:p>
        </p:txBody>
      </p:sp>
      <p:sp>
        <p:nvSpPr>
          <p:cNvPr id="62" name="AutoShape 9">
            <a:extLst>
              <a:ext uri="{FF2B5EF4-FFF2-40B4-BE49-F238E27FC236}">
                <a16:creationId xmlns:a16="http://schemas.microsoft.com/office/drawing/2014/main" id="{F3C699D5-728F-4BC8-BC45-FE1566188EF4}"/>
              </a:ext>
            </a:extLst>
          </p:cNvPr>
          <p:cNvSpPr/>
          <p:nvPr/>
        </p:nvSpPr>
        <p:spPr>
          <a:xfrm>
            <a:off x="3434008" y="8079578"/>
            <a:ext cx="2262517" cy="1250214"/>
          </a:xfrm>
          <a:prstGeom prst="rect">
            <a:avLst/>
          </a:prstGeom>
          <a:solidFill>
            <a:srgbClr val="3EDAD8"/>
          </a:solidFill>
        </p:spPr>
      </p:sp>
      <p:sp>
        <p:nvSpPr>
          <p:cNvPr id="64" name="TextBox 16">
            <a:extLst>
              <a:ext uri="{FF2B5EF4-FFF2-40B4-BE49-F238E27FC236}">
                <a16:creationId xmlns:a16="http://schemas.microsoft.com/office/drawing/2014/main" id="{9209649B-F7A1-47AC-94FF-D76F270380FB}"/>
              </a:ext>
            </a:extLst>
          </p:cNvPr>
          <p:cNvSpPr txBox="1"/>
          <p:nvPr/>
        </p:nvSpPr>
        <p:spPr>
          <a:xfrm>
            <a:off x="3434007"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XUẤT KHO</a:t>
            </a:r>
          </a:p>
        </p:txBody>
      </p:sp>
      <p:sp>
        <p:nvSpPr>
          <p:cNvPr id="68" name="AutoShape 9">
            <a:extLst>
              <a:ext uri="{FF2B5EF4-FFF2-40B4-BE49-F238E27FC236}">
                <a16:creationId xmlns:a16="http://schemas.microsoft.com/office/drawing/2014/main" id="{1609F3C5-A20B-47CF-90E9-1F9C9AC2AE7F}"/>
              </a:ext>
            </a:extLst>
          </p:cNvPr>
          <p:cNvSpPr/>
          <p:nvPr/>
        </p:nvSpPr>
        <p:spPr>
          <a:xfrm>
            <a:off x="5754486" y="8079578"/>
            <a:ext cx="2262517" cy="1250214"/>
          </a:xfrm>
          <a:prstGeom prst="rect">
            <a:avLst/>
          </a:prstGeom>
          <a:solidFill>
            <a:srgbClr val="3EDAD8"/>
          </a:solidFill>
        </p:spPr>
      </p:sp>
      <p:sp>
        <p:nvSpPr>
          <p:cNvPr id="70" name="TextBox 16">
            <a:extLst>
              <a:ext uri="{FF2B5EF4-FFF2-40B4-BE49-F238E27FC236}">
                <a16:creationId xmlns:a16="http://schemas.microsoft.com/office/drawing/2014/main" id="{53537771-B1C8-455F-9171-C394542B5CFE}"/>
              </a:ext>
            </a:extLst>
          </p:cNvPr>
          <p:cNvSpPr txBox="1"/>
          <p:nvPr/>
        </p:nvSpPr>
        <p:spPr>
          <a:xfrm>
            <a:off x="5754486"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a:ln w="0"/>
                <a:solidFill>
                  <a:schemeClr val="accent1"/>
                </a:solidFill>
                <a:effectLst>
                  <a:outerShdw blurRad="38100" dist="25400" dir="5400000" algn="ctr" rotWithShape="0">
                    <a:srgbClr val="6E747A">
                      <a:alpha val="43000"/>
                    </a:srgbClr>
                  </a:outerShdw>
                </a:effectLst>
                <a:latin typeface="Arimo Bold"/>
              </a:rPr>
              <a:t>TỒN KHO</a:t>
            </a:r>
            <a:endParaRPr lang="en-US" sz="2800" u="none">
              <a:ln w="0"/>
              <a:solidFill>
                <a:schemeClr val="accent1"/>
              </a:solidFill>
              <a:effectLst>
                <a:outerShdw blurRad="38100" dist="25400" dir="5400000" algn="ctr" rotWithShape="0">
                  <a:srgbClr val="6E747A">
                    <a:alpha val="43000"/>
                  </a:srgbClr>
                </a:outerShdw>
              </a:effectLst>
              <a:latin typeface="Arimo Bold"/>
            </a:endParaRPr>
          </a:p>
        </p:txBody>
      </p:sp>
      <p:sp>
        <p:nvSpPr>
          <p:cNvPr id="4" name="Arrow: Bent-Up 3">
            <a:extLst>
              <a:ext uri="{FF2B5EF4-FFF2-40B4-BE49-F238E27FC236}">
                <a16:creationId xmlns:a16="http://schemas.microsoft.com/office/drawing/2014/main" id="{DAF29586-1848-4D40-9866-3ECB5CD494D5}"/>
              </a:ext>
            </a:extLst>
          </p:cNvPr>
          <p:cNvSpPr/>
          <p:nvPr/>
        </p:nvSpPr>
        <p:spPr>
          <a:xfrm flipH="1" flipV="1">
            <a:off x="4212891" y="3793150"/>
            <a:ext cx="1568152"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28">
            <a:extLst>
              <a:ext uri="{FF2B5EF4-FFF2-40B4-BE49-F238E27FC236}">
                <a16:creationId xmlns:a16="http://schemas.microsoft.com/office/drawing/2014/main" id="{7232F1C4-3B5A-47BC-9C91-26EC3BF4FC3A}"/>
              </a:ext>
            </a:extLst>
          </p:cNvPr>
          <p:cNvGrpSpPr/>
          <p:nvPr/>
        </p:nvGrpSpPr>
        <p:grpSpPr>
          <a:xfrm rot="18900000">
            <a:off x="1996495" y="7312720"/>
            <a:ext cx="498728" cy="497930"/>
            <a:chOff x="0" y="0"/>
            <a:chExt cx="6350000" cy="6339840"/>
          </a:xfrm>
        </p:grpSpPr>
        <p:sp>
          <p:nvSpPr>
            <p:cNvPr id="96" name="Freeform 29">
              <a:extLst>
                <a:ext uri="{FF2B5EF4-FFF2-40B4-BE49-F238E27FC236}">
                  <a16:creationId xmlns:a16="http://schemas.microsoft.com/office/drawing/2014/main" id="{87311D89-406F-40ED-831F-F28DF59CF210}"/>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7" name="Group 28">
            <a:extLst>
              <a:ext uri="{FF2B5EF4-FFF2-40B4-BE49-F238E27FC236}">
                <a16:creationId xmlns:a16="http://schemas.microsoft.com/office/drawing/2014/main" id="{1A007059-D08C-445C-BA48-5C0151D78071}"/>
              </a:ext>
            </a:extLst>
          </p:cNvPr>
          <p:cNvGrpSpPr/>
          <p:nvPr/>
        </p:nvGrpSpPr>
        <p:grpSpPr>
          <a:xfrm rot="18900000">
            <a:off x="4315901" y="7295379"/>
            <a:ext cx="498728" cy="497930"/>
            <a:chOff x="0" y="0"/>
            <a:chExt cx="6350000" cy="6339840"/>
          </a:xfrm>
        </p:grpSpPr>
        <p:sp>
          <p:nvSpPr>
            <p:cNvPr id="98" name="Freeform 29">
              <a:extLst>
                <a:ext uri="{FF2B5EF4-FFF2-40B4-BE49-F238E27FC236}">
                  <a16:creationId xmlns:a16="http://schemas.microsoft.com/office/drawing/2014/main" id="{19F6D0E9-2680-4389-83A9-3A18DA30CDA5}"/>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9" name="Group 28">
            <a:extLst>
              <a:ext uri="{FF2B5EF4-FFF2-40B4-BE49-F238E27FC236}">
                <a16:creationId xmlns:a16="http://schemas.microsoft.com/office/drawing/2014/main" id="{DBF9C95F-8DF2-4D6D-B21B-E6F7C2FBB666}"/>
              </a:ext>
            </a:extLst>
          </p:cNvPr>
          <p:cNvGrpSpPr/>
          <p:nvPr/>
        </p:nvGrpSpPr>
        <p:grpSpPr>
          <a:xfrm rot="18900000">
            <a:off x="6635307" y="7295379"/>
            <a:ext cx="498728" cy="497930"/>
            <a:chOff x="0" y="0"/>
            <a:chExt cx="6350000" cy="6339840"/>
          </a:xfrm>
        </p:grpSpPr>
        <p:sp>
          <p:nvSpPr>
            <p:cNvPr id="100" name="Freeform 29">
              <a:extLst>
                <a:ext uri="{FF2B5EF4-FFF2-40B4-BE49-F238E27FC236}">
                  <a16:creationId xmlns:a16="http://schemas.microsoft.com/office/drawing/2014/main" id="{0FD71924-F901-4C9D-8F20-9231B4CA94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75" name="AutoShape 9">
            <a:extLst>
              <a:ext uri="{FF2B5EF4-FFF2-40B4-BE49-F238E27FC236}">
                <a16:creationId xmlns:a16="http://schemas.microsoft.com/office/drawing/2014/main" id="{AD1ED4C1-EE4A-4650-88D5-74F4F625237D}"/>
              </a:ext>
            </a:extLst>
          </p:cNvPr>
          <p:cNvSpPr/>
          <p:nvPr/>
        </p:nvSpPr>
        <p:spPr>
          <a:xfrm>
            <a:off x="10317762" y="8079578"/>
            <a:ext cx="2262517" cy="1250214"/>
          </a:xfrm>
          <a:prstGeom prst="rect">
            <a:avLst/>
          </a:prstGeom>
          <a:solidFill>
            <a:srgbClr val="3EDAD8"/>
          </a:solidFill>
        </p:spPr>
      </p:sp>
      <p:sp>
        <p:nvSpPr>
          <p:cNvPr id="77" name="TextBox 16">
            <a:extLst>
              <a:ext uri="{FF2B5EF4-FFF2-40B4-BE49-F238E27FC236}">
                <a16:creationId xmlns:a16="http://schemas.microsoft.com/office/drawing/2014/main" id="{6959DE79-D2D1-46BE-87F8-14AA57C86CFB}"/>
              </a:ext>
            </a:extLst>
          </p:cNvPr>
          <p:cNvSpPr txBox="1"/>
          <p:nvPr/>
        </p:nvSpPr>
        <p:spPr>
          <a:xfrm>
            <a:off x="10317761" y="8252733"/>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KHÁCH HÀNG</a:t>
            </a:r>
          </a:p>
        </p:txBody>
      </p:sp>
      <p:sp>
        <p:nvSpPr>
          <p:cNvPr id="81" name="AutoShape 9">
            <a:extLst>
              <a:ext uri="{FF2B5EF4-FFF2-40B4-BE49-F238E27FC236}">
                <a16:creationId xmlns:a16="http://schemas.microsoft.com/office/drawing/2014/main" id="{7FD911AB-BAEC-40C7-BD62-7112DECC37C5}"/>
              </a:ext>
            </a:extLst>
          </p:cNvPr>
          <p:cNvSpPr/>
          <p:nvPr/>
        </p:nvSpPr>
        <p:spPr>
          <a:xfrm>
            <a:off x="12637168" y="8079578"/>
            <a:ext cx="2262517" cy="1250214"/>
          </a:xfrm>
          <a:prstGeom prst="rect">
            <a:avLst/>
          </a:prstGeom>
          <a:solidFill>
            <a:srgbClr val="3EDAD8"/>
          </a:solidFill>
        </p:spPr>
      </p:sp>
      <p:sp>
        <p:nvSpPr>
          <p:cNvPr id="83" name="TextBox 16">
            <a:extLst>
              <a:ext uri="{FF2B5EF4-FFF2-40B4-BE49-F238E27FC236}">
                <a16:creationId xmlns:a16="http://schemas.microsoft.com/office/drawing/2014/main" id="{7C2993A1-3A3F-45ED-A277-2CFE094002E0}"/>
              </a:ext>
            </a:extLst>
          </p:cNvPr>
          <p:cNvSpPr txBox="1"/>
          <p:nvPr/>
        </p:nvSpPr>
        <p:spPr>
          <a:xfrm>
            <a:off x="12633258" y="8238560"/>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NHÓM HH</a:t>
            </a:r>
          </a:p>
        </p:txBody>
      </p:sp>
      <p:sp>
        <p:nvSpPr>
          <p:cNvPr id="87" name="AutoShape 9">
            <a:extLst>
              <a:ext uri="{FF2B5EF4-FFF2-40B4-BE49-F238E27FC236}">
                <a16:creationId xmlns:a16="http://schemas.microsoft.com/office/drawing/2014/main" id="{919F862A-FB15-4851-BFEC-A992FDAF834C}"/>
              </a:ext>
            </a:extLst>
          </p:cNvPr>
          <p:cNvSpPr/>
          <p:nvPr/>
        </p:nvSpPr>
        <p:spPr>
          <a:xfrm>
            <a:off x="14957646" y="8079578"/>
            <a:ext cx="2262517" cy="1250214"/>
          </a:xfrm>
          <a:prstGeom prst="rect">
            <a:avLst/>
          </a:prstGeom>
          <a:solidFill>
            <a:srgbClr val="3EDAD8"/>
          </a:solidFill>
        </p:spPr>
      </p:sp>
      <p:sp>
        <p:nvSpPr>
          <p:cNvPr id="89" name="TextBox 16">
            <a:extLst>
              <a:ext uri="{FF2B5EF4-FFF2-40B4-BE49-F238E27FC236}">
                <a16:creationId xmlns:a16="http://schemas.microsoft.com/office/drawing/2014/main" id="{C991AC31-F2A8-4776-8F14-09A1C7F0AF77}"/>
              </a:ext>
            </a:extLst>
          </p:cNvPr>
          <p:cNvSpPr txBox="1"/>
          <p:nvPr/>
        </p:nvSpPr>
        <p:spPr>
          <a:xfrm>
            <a:off x="14945250" y="8252732"/>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ĐVT HÀNG HOÁ</a:t>
            </a:r>
          </a:p>
        </p:txBody>
      </p:sp>
      <p:sp>
        <p:nvSpPr>
          <p:cNvPr id="94" name="AutoShape 18">
            <a:extLst>
              <a:ext uri="{FF2B5EF4-FFF2-40B4-BE49-F238E27FC236}">
                <a16:creationId xmlns:a16="http://schemas.microsoft.com/office/drawing/2014/main" id="{01926634-EFE2-4619-80E0-308F99CA0DE9}"/>
              </a:ext>
            </a:extLst>
          </p:cNvPr>
          <p:cNvSpPr/>
          <p:nvPr/>
        </p:nvSpPr>
        <p:spPr>
          <a:xfrm>
            <a:off x="10317763" y="6401344"/>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GIÁ BÁN</a:t>
            </a:r>
          </a:p>
        </p:txBody>
      </p:sp>
      <p:grpSp>
        <p:nvGrpSpPr>
          <p:cNvPr id="101" name="Group 28">
            <a:extLst>
              <a:ext uri="{FF2B5EF4-FFF2-40B4-BE49-F238E27FC236}">
                <a16:creationId xmlns:a16="http://schemas.microsoft.com/office/drawing/2014/main" id="{352ACDDF-DF65-4EA1-B9C2-17B7A2703959}"/>
              </a:ext>
            </a:extLst>
          </p:cNvPr>
          <p:cNvGrpSpPr/>
          <p:nvPr/>
        </p:nvGrpSpPr>
        <p:grpSpPr>
          <a:xfrm rot="18900000">
            <a:off x="11264868" y="7295349"/>
            <a:ext cx="498728" cy="497930"/>
            <a:chOff x="0" y="0"/>
            <a:chExt cx="6350000" cy="6339840"/>
          </a:xfrm>
        </p:grpSpPr>
        <p:sp>
          <p:nvSpPr>
            <p:cNvPr id="102" name="Freeform 29">
              <a:extLst>
                <a:ext uri="{FF2B5EF4-FFF2-40B4-BE49-F238E27FC236}">
                  <a16:creationId xmlns:a16="http://schemas.microsoft.com/office/drawing/2014/main" id="{38D6D285-9913-4CF7-B8B2-FD8660EE31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3" name="Group 28">
            <a:extLst>
              <a:ext uri="{FF2B5EF4-FFF2-40B4-BE49-F238E27FC236}">
                <a16:creationId xmlns:a16="http://schemas.microsoft.com/office/drawing/2014/main" id="{803489CF-E2AF-4374-9A75-6C98F0501EA3}"/>
              </a:ext>
            </a:extLst>
          </p:cNvPr>
          <p:cNvGrpSpPr/>
          <p:nvPr/>
        </p:nvGrpSpPr>
        <p:grpSpPr>
          <a:xfrm rot="18900000">
            <a:off x="13584274" y="7295349"/>
            <a:ext cx="498728" cy="497930"/>
            <a:chOff x="0" y="0"/>
            <a:chExt cx="6350000" cy="6339840"/>
          </a:xfrm>
        </p:grpSpPr>
        <p:sp>
          <p:nvSpPr>
            <p:cNvPr id="104" name="Freeform 29">
              <a:extLst>
                <a:ext uri="{FF2B5EF4-FFF2-40B4-BE49-F238E27FC236}">
                  <a16:creationId xmlns:a16="http://schemas.microsoft.com/office/drawing/2014/main" id="{0E52F982-D261-4462-A0F2-96FB9A243E1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5" name="Group 28">
            <a:extLst>
              <a:ext uri="{FF2B5EF4-FFF2-40B4-BE49-F238E27FC236}">
                <a16:creationId xmlns:a16="http://schemas.microsoft.com/office/drawing/2014/main" id="{AD773BD1-A548-4441-A499-AA722E0452FE}"/>
              </a:ext>
            </a:extLst>
          </p:cNvPr>
          <p:cNvGrpSpPr/>
          <p:nvPr/>
        </p:nvGrpSpPr>
        <p:grpSpPr>
          <a:xfrm rot="18900000">
            <a:off x="15903680" y="7295349"/>
            <a:ext cx="498728" cy="497930"/>
            <a:chOff x="0" y="0"/>
            <a:chExt cx="6350000" cy="6339840"/>
          </a:xfrm>
        </p:grpSpPr>
        <p:sp>
          <p:nvSpPr>
            <p:cNvPr id="106" name="Freeform 29">
              <a:extLst>
                <a:ext uri="{FF2B5EF4-FFF2-40B4-BE49-F238E27FC236}">
                  <a16:creationId xmlns:a16="http://schemas.microsoft.com/office/drawing/2014/main" id="{148CAF88-17DE-4AB5-84A5-C218E2AEE58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7" name="AutoShape 5">
            <a:extLst>
              <a:ext uri="{FF2B5EF4-FFF2-40B4-BE49-F238E27FC236}">
                <a16:creationId xmlns:a16="http://schemas.microsoft.com/office/drawing/2014/main" id="{E6FE5B49-AE17-460B-950D-307C7AFA1161}"/>
              </a:ext>
            </a:extLst>
          </p:cNvPr>
          <p:cNvSpPr/>
          <p:nvPr/>
        </p:nvSpPr>
        <p:spPr>
          <a:xfrm>
            <a:off x="245555" y="185726"/>
            <a:ext cx="3945445" cy="1070984"/>
          </a:xfrm>
          <a:prstGeom prst="rect">
            <a:avLst/>
          </a:prstGeom>
          <a:solidFill>
            <a:srgbClr val="86EAE9">
              <a:alpha val="29804"/>
            </a:srgbClr>
          </a:solidFill>
        </p:spPr>
      </p:sp>
      <p:sp>
        <p:nvSpPr>
          <p:cNvPr id="38" name="AutoShape 7">
            <a:extLst>
              <a:ext uri="{FF2B5EF4-FFF2-40B4-BE49-F238E27FC236}">
                <a16:creationId xmlns:a16="http://schemas.microsoft.com/office/drawing/2014/main" id="{0D14D393-A597-419E-B1D6-177A17C3FEE8}"/>
              </a:ext>
            </a:extLst>
          </p:cNvPr>
          <p:cNvSpPr/>
          <p:nvPr/>
        </p:nvSpPr>
        <p:spPr>
          <a:xfrm>
            <a:off x="336314" y="300073"/>
            <a:ext cx="3702286" cy="842290"/>
          </a:xfrm>
          <a:prstGeom prst="rect">
            <a:avLst/>
          </a:prstGeom>
          <a:solidFill>
            <a:srgbClr val="86EAE9"/>
          </a:solidFill>
          <a:ln>
            <a:solidFill>
              <a:srgbClr val="DBF9F8"/>
            </a:solidFill>
          </a:ln>
        </p:spPr>
      </p:sp>
      <p:sp>
        <p:nvSpPr>
          <p:cNvPr id="39" name="TextBox 3">
            <a:extLst>
              <a:ext uri="{FF2B5EF4-FFF2-40B4-BE49-F238E27FC236}">
                <a16:creationId xmlns:a16="http://schemas.microsoft.com/office/drawing/2014/main" id="{FCEC21B0-2DAC-49FB-8A5B-7F2C733B5DAA}"/>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
        <p:nvSpPr>
          <p:cNvPr id="43" name="AutoShape 18">
            <a:extLst>
              <a:ext uri="{FF2B5EF4-FFF2-40B4-BE49-F238E27FC236}">
                <a16:creationId xmlns:a16="http://schemas.microsoft.com/office/drawing/2014/main" id="{6381E698-4391-4A6E-BDA8-B5222EB35434}"/>
              </a:ext>
            </a:extLst>
          </p:cNvPr>
          <p:cNvSpPr/>
          <p:nvPr/>
        </p:nvSpPr>
        <p:spPr>
          <a:xfrm>
            <a:off x="1114600" y="1861047"/>
            <a:ext cx="2711686" cy="1549841"/>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BÁO CÁO LỢI NHUẬN</a:t>
            </a:r>
          </a:p>
        </p:txBody>
      </p:sp>
      <p:sp>
        <p:nvSpPr>
          <p:cNvPr id="92" name="AutoShape 18">
            <a:extLst>
              <a:ext uri="{FF2B5EF4-FFF2-40B4-BE49-F238E27FC236}">
                <a16:creationId xmlns:a16="http://schemas.microsoft.com/office/drawing/2014/main" id="{45ABCCC5-1143-4E73-8966-CBECB591EF6E}"/>
              </a:ext>
            </a:extLst>
          </p:cNvPr>
          <p:cNvSpPr/>
          <p:nvPr/>
        </p:nvSpPr>
        <p:spPr>
          <a:xfrm flipH="1">
            <a:off x="14554200" y="1562100"/>
            <a:ext cx="2711686" cy="1848788"/>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HỖ TRỢ RA QUYẾT ĐỊNH</a:t>
            </a:r>
          </a:p>
        </p:txBody>
      </p:sp>
      <p:sp>
        <p:nvSpPr>
          <p:cNvPr id="121" name="Arrow: Bent-Up 120">
            <a:extLst>
              <a:ext uri="{FF2B5EF4-FFF2-40B4-BE49-F238E27FC236}">
                <a16:creationId xmlns:a16="http://schemas.microsoft.com/office/drawing/2014/main" id="{295B8241-324D-4A6B-9352-403B7E58F34A}"/>
              </a:ext>
            </a:extLst>
          </p:cNvPr>
          <p:cNvSpPr/>
          <p:nvPr/>
        </p:nvSpPr>
        <p:spPr>
          <a:xfrm flipV="1">
            <a:off x="12506959" y="3765952"/>
            <a:ext cx="1568153"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Arrow: Bent-Up 121">
            <a:extLst>
              <a:ext uri="{FF2B5EF4-FFF2-40B4-BE49-F238E27FC236}">
                <a16:creationId xmlns:a16="http://schemas.microsoft.com/office/drawing/2014/main" id="{D2DD83E2-1777-427E-BC0B-EE6FE5974610}"/>
              </a:ext>
            </a:extLst>
          </p:cNvPr>
          <p:cNvSpPr/>
          <p:nvPr/>
        </p:nvSpPr>
        <p:spPr>
          <a:xfrm rot="5400000" flipH="1">
            <a:off x="12367718" y="1130478"/>
            <a:ext cx="892866"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Arrow: Bent-Up 122">
            <a:extLst>
              <a:ext uri="{FF2B5EF4-FFF2-40B4-BE49-F238E27FC236}">
                <a16:creationId xmlns:a16="http://schemas.microsoft.com/office/drawing/2014/main" id="{04E4237B-9A5E-4E14-9951-DA914F9A5132}"/>
              </a:ext>
            </a:extLst>
          </p:cNvPr>
          <p:cNvSpPr/>
          <p:nvPr/>
        </p:nvSpPr>
        <p:spPr>
          <a:xfrm rot="16200000">
            <a:off x="5096286" y="1142390"/>
            <a:ext cx="892864"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7630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utoShape 5">
            <a:extLst>
              <a:ext uri="{FF2B5EF4-FFF2-40B4-BE49-F238E27FC236}">
                <a16:creationId xmlns:a16="http://schemas.microsoft.com/office/drawing/2014/main" id="{A0A88B1B-2A6D-47B6-AFB2-7A75AE7EA31D}"/>
              </a:ext>
            </a:extLst>
          </p:cNvPr>
          <p:cNvSpPr/>
          <p:nvPr/>
        </p:nvSpPr>
        <p:spPr>
          <a:xfrm>
            <a:off x="5334000" y="892768"/>
            <a:ext cx="7619999" cy="1523999"/>
          </a:xfrm>
          <a:prstGeom prst="rect">
            <a:avLst/>
          </a:prstGeom>
          <a:solidFill>
            <a:srgbClr val="86EAE9">
              <a:alpha val="29804"/>
            </a:srgbClr>
          </a:solidFill>
        </p:spPr>
      </p:sp>
      <p:sp>
        <p:nvSpPr>
          <p:cNvPr id="35" name="AutoShape 7">
            <a:extLst>
              <a:ext uri="{FF2B5EF4-FFF2-40B4-BE49-F238E27FC236}">
                <a16:creationId xmlns:a16="http://schemas.microsoft.com/office/drawing/2014/main" id="{3A20A0ED-4F22-401C-B9BF-C1668AFB240A}"/>
              </a:ext>
            </a:extLst>
          </p:cNvPr>
          <p:cNvSpPr/>
          <p:nvPr/>
        </p:nvSpPr>
        <p:spPr>
          <a:xfrm>
            <a:off x="5547356" y="1115828"/>
            <a:ext cx="7222730" cy="1050879"/>
          </a:xfrm>
          <a:prstGeom prst="rect">
            <a:avLst/>
          </a:prstGeom>
          <a:solidFill>
            <a:srgbClr val="86EAE9"/>
          </a:solidFill>
          <a:ln>
            <a:solidFill>
              <a:srgbClr val="DBF9F8"/>
            </a:solidFill>
          </a:ln>
        </p:spPr>
      </p:sp>
      <p:sp>
        <p:nvSpPr>
          <p:cNvPr id="6" name="AutoShape 6"/>
          <p:cNvSpPr/>
          <p:nvPr/>
        </p:nvSpPr>
        <p:spPr>
          <a:xfrm>
            <a:off x="10820400" y="3350288"/>
            <a:ext cx="3194627" cy="5866105"/>
          </a:xfrm>
          <a:prstGeom prst="rect">
            <a:avLst/>
          </a:prstGeom>
          <a:solidFill>
            <a:srgbClr val="13538A"/>
          </a:solidFill>
        </p:spPr>
      </p:sp>
      <p:sp>
        <p:nvSpPr>
          <p:cNvPr id="7" name="AutoShape 7"/>
          <p:cNvSpPr/>
          <p:nvPr/>
        </p:nvSpPr>
        <p:spPr>
          <a:xfrm>
            <a:off x="7561407" y="3350288"/>
            <a:ext cx="3194627" cy="5866105"/>
          </a:xfrm>
          <a:prstGeom prst="rect">
            <a:avLst/>
          </a:prstGeom>
          <a:solidFill>
            <a:srgbClr val="2C92D5"/>
          </a:solidFill>
        </p:spPr>
      </p:sp>
      <p:sp>
        <p:nvSpPr>
          <p:cNvPr id="8" name="AutoShape 8"/>
          <p:cNvSpPr/>
          <p:nvPr/>
        </p:nvSpPr>
        <p:spPr>
          <a:xfrm>
            <a:off x="4302413" y="3350288"/>
            <a:ext cx="3194627" cy="5866105"/>
          </a:xfrm>
          <a:prstGeom prst="rect">
            <a:avLst/>
          </a:prstGeom>
          <a:solidFill>
            <a:srgbClr val="37C9EF"/>
          </a:solidFill>
        </p:spPr>
      </p:sp>
      <p:sp>
        <p:nvSpPr>
          <p:cNvPr id="20" name="AutoShape 20"/>
          <p:cNvSpPr/>
          <p:nvPr/>
        </p:nvSpPr>
        <p:spPr>
          <a:xfrm>
            <a:off x="4302413" y="5101593"/>
            <a:ext cx="3194627" cy="4114800"/>
          </a:xfrm>
          <a:prstGeom prst="rect">
            <a:avLst/>
          </a:prstGeom>
          <a:solidFill>
            <a:srgbClr val="FFFFFF">
              <a:alpha val="60000"/>
            </a:srgbClr>
          </a:solidFill>
        </p:spPr>
      </p:sp>
      <p:sp>
        <p:nvSpPr>
          <p:cNvPr id="21" name="TextBox 21"/>
          <p:cNvSpPr txBox="1"/>
          <p:nvPr/>
        </p:nvSpPr>
        <p:spPr>
          <a:xfrm>
            <a:off x="4621858" y="3888915"/>
            <a:ext cx="2555736" cy="738664"/>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spcBef>
                <a:spcPct val="0"/>
              </a:spcBef>
            </a:pPr>
            <a:r>
              <a:rPr lang="en-US" sz="2400" u="none" spc="69">
                <a:solidFill>
                  <a:srgbClr val="FFFFFF"/>
                </a:solidFill>
                <a:latin typeface="Arimo Bold"/>
              </a:rPr>
              <a:t>PHƯƠNG PHÁP</a:t>
            </a:r>
          </a:p>
          <a:p>
            <a:pPr marL="0" lvl="0" indent="0" algn="ctr">
              <a:spcBef>
                <a:spcPct val="0"/>
              </a:spcBef>
            </a:pPr>
            <a:r>
              <a:rPr lang="en-US" sz="2400" spc="69">
                <a:solidFill>
                  <a:srgbClr val="FFFFFF"/>
                </a:solidFill>
                <a:latin typeface="Arimo Bold"/>
              </a:rPr>
              <a:t>THỰC HIỆN</a:t>
            </a:r>
            <a:endParaRPr lang="en-US" sz="2400" u="none" spc="69">
              <a:solidFill>
                <a:srgbClr val="FFFFFF"/>
              </a:solidFill>
              <a:latin typeface="Arimo Bold"/>
            </a:endParaRPr>
          </a:p>
        </p:txBody>
      </p:sp>
      <p:sp>
        <p:nvSpPr>
          <p:cNvPr id="22" name="TextBox 22"/>
          <p:cNvSpPr txBox="1"/>
          <p:nvPr/>
        </p:nvSpPr>
        <p:spPr>
          <a:xfrm>
            <a:off x="4635521" y="5666387"/>
            <a:ext cx="2551127" cy="307776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000"/>
              </a:lnSpc>
            </a:pPr>
            <a:r>
              <a:rPr lang="vi-VN" sz="2800" spc="100">
                <a:solidFill>
                  <a:srgbClr val="191919"/>
                </a:solidFill>
                <a:latin typeface="Arimo"/>
              </a:rPr>
              <a:t>Thực hiện thứ tự các bước phát triển sản phẩm. Cách thức hoạt động và nghiệp vụ của hệ thống</a:t>
            </a:r>
            <a:endParaRPr lang="en-US" sz="2800" spc="100">
              <a:solidFill>
                <a:srgbClr val="191919"/>
              </a:solidFill>
              <a:latin typeface="Arimo"/>
            </a:endParaRPr>
          </a:p>
        </p:txBody>
      </p:sp>
      <p:grpSp>
        <p:nvGrpSpPr>
          <p:cNvPr id="23" name="Group 23"/>
          <p:cNvGrpSpPr/>
          <p:nvPr/>
        </p:nvGrpSpPr>
        <p:grpSpPr>
          <a:xfrm rot="-2700000">
            <a:off x="5650363" y="4852628"/>
            <a:ext cx="498728" cy="497930"/>
            <a:chOff x="0" y="0"/>
            <a:chExt cx="6350000" cy="6339840"/>
          </a:xfrm>
        </p:grpSpPr>
        <p:sp>
          <p:nvSpPr>
            <p:cNvPr id="24" name="Freeform 2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5" name="AutoShape 25"/>
          <p:cNvSpPr/>
          <p:nvPr/>
        </p:nvSpPr>
        <p:spPr>
          <a:xfrm>
            <a:off x="7561407" y="5101593"/>
            <a:ext cx="3194627" cy="4114800"/>
          </a:xfrm>
          <a:prstGeom prst="rect">
            <a:avLst/>
          </a:prstGeom>
          <a:solidFill>
            <a:srgbClr val="FFFFFF">
              <a:alpha val="60000"/>
            </a:srgbClr>
          </a:solidFill>
        </p:spPr>
      </p:sp>
      <p:sp>
        <p:nvSpPr>
          <p:cNvPr id="26" name="TextBox 26"/>
          <p:cNvSpPr txBox="1"/>
          <p:nvPr/>
        </p:nvSpPr>
        <p:spPr>
          <a:xfrm>
            <a:off x="7561406" y="3656342"/>
            <a:ext cx="3194627" cy="1269065"/>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XÂY DỰNG CHỨC NĂNG, GIẢI QUYẾT</a:t>
            </a:r>
          </a:p>
          <a:p>
            <a:pPr marL="0" lvl="0" indent="0" algn="ctr">
              <a:lnSpc>
                <a:spcPts val="3354"/>
              </a:lnSpc>
              <a:spcBef>
                <a:spcPct val="0"/>
              </a:spcBef>
            </a:pPr>
            <a:r>
              <a:rPr lang="en-US" sz="2400" spc="101">
                <a:solidFill>
                  <a:srgbClr val="FFFFFF"/>
                </a:solidFill>
                <a:latin typeface="Arimo Bold"/>
              </a:rPr>
              <a:t>VẤN ĐỀ</a:t>
            </a:r>
            <a:endParaRPr lang="en-US" sz="2400" u="none" spc="101">
              <a:solidFill>
                <a:srgbClr val="FFFFFF"/>
              </a:solidFill>
              <a:latin typeface="Arimo Bold"/>
            </a:endParaRPr>
          </a:p>
        </p:txBody>
      </p:sp>
      <p:sp>
        <p:nvSpPr>
          <p:cNvPr id="27" name="TextBox 27"/>
          <p:cNvSpPr txBox="1"/>
          <p:nvPr/>
        </p:nvSpPr>
        <p:spPr>
          <a:xfrm>
            <a:off x="7866131" y="5927377"/>
            <a:ext cx="2555736" cy="1436291"/>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2775"/>
              </a:lnSpc>
            </a:pPr>
            <a:r>
              <a:rPr lang="en-US" sz="2800" spc="92">
                <a:solidFill>
                  <a:srgbClr val="191919"/>
                </a:solidFill>
                <a:latin typeface="Arimo"/>
              </a:rPr>
              <a:t>Giải quyết các vấn đề đã đặt ra ở </a:t>
            </a:r>
          </a:p>
          <a:p>
            <a:pPr algn="ctr">
              <a:lnSpc>
                <a:spcPts val="2775"/>
              </a:lnSpc>
            </a:pPr>
            <a:r>
              <a:rPr lang="en-US" sz="2800" spc="92">
                <a:solidFill>
                  <a:srgbClr val="191919"/>
                </a:solidFill>
                <a:latin typeface="Arimo"/>
              </a:rPr>
              <a:t>nội dung II</a:t>
            </a:r>
          </a:p>
        </p:txBody>
      </p:sp>
      <p:grpSp>
        <p:nvGrpSpPr>
          <p:cNvPr id="28" name="Group 28"/>
          <p:cNvGrpSpPr/>
          <p:nvPr/>
        </p:nvGrpSpPr>
        <p:grpSpPr>
          <a:xfrm rot="-2700000">
            <a:off x="8909356" y="4852628"/>
            <a:ext cx="498728" cy="497930"/>
            <a:chOff x="0" y="0"/>
            <a:chExt cx="6350000" cy="6339840"/>
          </a:xfrm>
        </p:grpSpPr>
        <p:sp>
          <p:nvSpPr>
            <p:cNvPr id="29" name="Freeform 2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0" name="AutoShape 30"/>
          <p:cNvSpPr/>
          <p:nvPr/>
        </p:nvSpPr>
        <p:spPr>
          <a:xfrm>
            <a:off x="10820400" y="5101593"/>
            <a:ext cx="3194627" cy="4114800"/>
          </a:xfrm>
          <a:prstGeom prst="rect">
            <a:avLst/>
          </a:prstGeom>
          <a:solidFill>
            <a:srgbClr val="FFFFFF">
              <a:alpha val="60000"/>
            </a:srgbClr>
          </a:solidFill>
        </p:spPr>
      </p:sp>
      <p:sp>
        <p:nvSpPr>
          <p:cNvPr id="32" name="TextBox 32"/>
          <p:cNvSpPr txBox="1"/>
          <p:nvPr/>
        </p:nvSpPr>
        <p:spPr>
          <a:xfrm>
            <a:off x="11115012" y="5927377"/>
            <a:ext cx="2555736" cy="1192634"/>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112"/>
              </a:lnSpc>
            </a:pPr>
            <a:r>
              <a:rPr lang="en-US" sz="2800" spc="103">
                <a:solidFill>
                  <a:srgbClr val="191919"/>
                </a:solidFill>
                <a:latin typeface="Arimo"/>
              </a:rPr>
              <a:t>Demo s</a:t>
            </a:r>
            <a:r>
              <a:rPr lang="vi-VN" sz="2800" spc="103">
                <a:solidFill>
                  <a:srgbClr val="191919"/>
                </a:solidFill>
                <a:latin typeface="Arimo"/>
              </a:rPr>
              <a:t>ản phẩm thực tế đã làm được</a:t>
            </a:r>
            <a:endParaRPr lang="en-US" sz="2800" spc="103">
              <a:solidFill>
                <a:srgbClr val="191919"/>
              </a:solidFill>
              <a:latin typeface="Arimo"/>
            </a:endParaRPr>
          </a:p>
        </p:txBody>
      </p:sp>
      <p:grpSp>
        <p:nvGrpSpPr>
          <p:cNvPr id="33" name="Group 33"/>
          <p:cNvGrpSpPr/>
          <p:nvPr/>
        </p:nvGrpSpPr>
        <p:grpSpPr>
          <a:xfrm rot="-2700000">
            <a:off x="12168350" y="4852628"/>
            <a:ext cx="498728" cy="497930"/>
            <a:chOff x="0" y="0"/>
            <a:chExt cx="6350000" cy="6339840"/>
          </a:xfrm>
        </p:grpSpPr>
        <p:sp>
          <p:nvSpPr>
            <p:cNvPr id="34" name="Freeform 3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3538A"/>
            </a:solidFill>
          </p:spPr>
        </p:sp>
      </p:grpSp>
      <p:sp>
        <p:nvSpPr>
          <p:cNvPr id="38" name="TextBox 3">
            <a:extLst>
              <a:ext uri="{FF2B5EF4-FFF2-40B4-BE49-F238E27FC236}">
                <a16:creationId xmlns:a16="http://schemas.microsoft.com/office/drawing/2014/main" id="{27193C26-5ADE-435D-A44F-BFC866AFBA7D}"/>
              </a:ext>
            </a:extLst>
          </p:cNvPr>
          <p:cNvSpPr txBox="1"/>
          <p:nvPr/>
        </p:nvSpPr>
        <p:spPr>
          <a:xfrm>
            <a:off x="4928997" y="1344440"/>
            <a:ext cx="8428965" cy="602729"/>
          </a:xfrm>
          <a:prstGeom prst="rect">
            <a:avLst/>
          </a:prstGeom>
        </p:spPr>
        <p:txBody>
          <a:bodyPr lIns="0" tIns="0" rIns="0" bIns="0" rtlCol="0" anchor="t">
            <a:spAutoFit/>
          </a:bodyPr>
          <a:lstStyle/>
          <a:p>
            <a:pPr marL="0" lvl="0" indent="0" algn="ctr">
              <a:lnSpc>
                <a:spcPts val="4716"/>
              </a:lnSpc>
              <a:spcBef>
                <a:spcPct val="0"/>
              </a:spcBef>
            </a:pPr>
            <a:r>
              <a:rPr lang="en-US" sz="4000" spc="107">
                <a:solidFill>
                  <a:srgbClr val="191919"/>
                </a:solidFill>
                <a:latin typeface="Clear Sans Bold"/>
              </a:rPr>
              <a:t>III. CÀI ĐẶT THỰC NGHIỆM</a:t>
            </a:r>
            <a:endParaRPr lang="en-US" sz="4000" u="none" spc="107">
              <a:solidFill>
                <a:srgbClr val="191919"/>
              </a:solidFill>
              <a:latin typeface="Clear Sans Bold"/>
            </a:endParaRPr>
          </a:p>
        </p:txBody>
      </p:sp>
      <p:sp>
        <p:nvSpPr>
          <p:cNvPr id="40" name="AutoShape 5">
            <a:extLst>
              <a:ext uri="{FF2B5EF4-FFF2-40B4-BE49-F238E27FC236}">
                <a16:creationId xmlns:a16="http://schemas.microsoft.com/office/drawing/2014/main" id="{81B97CFB-4B2A-40A5-B601-445ECE85B92A}"/>
              </a:ext>
            </a:extLst>
          </p:cNvPr>
          <p:cNvSpPr/>
          <p:nvPr/>
        </p:nvSpPr>
        <p:spPr>
          <a:xfrm>
            <a:off x="0" y="0"/>
            <a:ext cx="18288000" cy="408766"/>
          </a:xfrm>
          <a:prstGeom prst="rect">
            <a:avLst/>
          </a:prstGeom>
          <a:solidFill>
            <a:srgbClr val="37C9EF"/>
          </a:solidFill>
        </p:spPr>
      </p:sp>
      <p:sp>
        <p:nvSpPr>
          <p:cNvPr id="41" name="TextBox 26">
            <a:extLst>
              <a:ext uri="{FF2B5EF4-FFF2-40B4-BE49-F238E27FC236}">
                <a16:creationId xmlns:a16="http://schemas.microsoft.com/office/drawing/2014/main" id="{D852C373-08C4-49D3-A06F-5AAE5C8A0CCA}"/>
              </a:ext>
            </a:extLst>
          </p:cNvPr>
          <p:cNvSpPr txBox="1"/>
          <p:nvPr/>
        </p:nvSpPr>
        <p:spPr>
          <a:xfrm>
            <a:off x="11115012" y="3838773"/>
            <a:ext cx="2555736" cy="838948"/>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DEMO</a:t>
            </a:r>
          </a:p>
          <a:p>
            <a:pPr marL="0" lvl="0" indent="0" algn="ctr">
              <a:lnSpc>
                <a:spcPts val="3354"/>
              </a:lnSpc>
              <a:spcBef>
                <a:spcPct val="0"/>
              </a:spcBef>
            </a:pPr>
            <a:r>
              <a:rPr lang="en-US" sz="2400" u="none" spc="101">
                <a:solidFill>
                  <a:srgbClr val="FFFFFF"/>
                </a:solidFill>
                <a:latin typeface="Arimo Bold"/>
              </a:rPr>
              <a:t>SẢN PHẨM</a:t>
            </a:r>
          </a:p>
        </p:txBody>
      </p:sp>
    </p:spTree>
    <p:extLst>
      <p:ext uri="{BB962C8B-B14F-4D97-AF65-F5344CB8AC3E}">
        <p14:creationId xmlns:p14="http://schemas.microsoft.com/office/powerpoint/2010/main" val="4164215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407725"/>
            <a:ext cx="8428965" cy="602729"/>
          </a:xfrm>
          <a:prstGeom prst="rect">
            <a:avLst/>
          </a:prstGeom>
        </p:spPr>
        <p:txBody>
          <a:bodyPr lIns="0" tIns="0" rIns="0" bIns="0" rtlCol="0" anchor="t">
            <a:spAutoFit/>
          </a:bodyPr>
          <a:lstStyle/>
          <a:p>
            <a:pPr marL="0" lvl="0" indent="0" algn="ctr">
              <a:lnSpc>
                <a:spcPts val="4716"/>
              </a:lnSpc>
              <a:spcBef>
                <a:spcPct val="0"/>
              </a:spcBef>
            </a:pPr>
            <a:r>
              <a:rPr lang="en-US" sz="4400" u="none" spc="107">
                <a:solidFill>
                  <a:srgbClr val="191919"/>
                </a:solidFill>
                <a:latin typeface="Clear Sans Bold"/>
              </a:rPr>
              <a:t>CÁC BƯỚC THỰC HIỆN</a:t>
            </a:r>
          </a:p>
        </p:txBody>
      </p:sp>
      <p:sp>
        <p:nvSpPr>
          <p:cNvPr id="52" name="AutoShape 5">
            <a:extLst>
              <a:ext uri="{FF2B5EF4-FFF2-40B4-BE49-F238E27FC236}">
                <a16:creationId xmlns:a16="http://schemas.microsoft.com/office/drawing/2014/main" id="{AB970717-E63E-480C-A90B-88F7CBF3C723}"/>
              </a:ext>
            </a:extLst>
          </p:cNvPr>
          <p:cNvSpPr/>
          <p:nvPr/>
        </p:nvSpPr>
        <p:spPr>
          <a:xfrm>
            <a:off x="0" y="0"/>
            <a:ext cx="18288000" cy="408766"/>
          </a:xfrm>
          <a:prstGeom prst="rect">
            <a:avLst/>
          </a:prstGeom>
          <a:solidFill>
            <a:srgbClr val="37C9EF"/>
          </a:solidFill>
        </p:spPr>
      </p:sp>
      <p:sp>
        <p:nvSpPr>
          <p:cNvPr id="44" name="AutoShape 5">
            <a:extLst>
              <a:ext uri="{FF2B5EF4-FFF2-40B4-BE49-F238E27FC236}">
                <a16:creationId xmlns:a16="http://schemas.microsoft.com/office/drawing/2014/main" id="{30993D3C-3448-463A-8F5C-28ED88015B82}"/>
              </a:ext>
            </a:extLst>
          </p:cNvPr>
          <p:cNvSpPr/>
          <p:nvPr/>
        </p:nvSpPr>
        <p:spPr>
          <a:xfrm>
            <a:off x="152400" y="571500"/>
            <a:ext cx="4652182" cy="1070984"/>
          </a:xfrm>
          <a:prstGeom prst="rect">
            <a:avLst/>
          </a:prstGeom>
          <a:solidFill>
            <a:srgbClr val="86EAE9">
              <a:alpha val="29804"/>
            </a:srgbClr>
          </a:solidFill>
        </p:spPr>
      </p:sp>
      <p:sp>
        <p:nvSpPr>
          <p:cNvPr id="45" name="AutoShape 7">
            <a:extLst>
              <a:ext uri="{FF2B5EF4-FFF2-40B4-BE49-F238E27FC236}">
                <a16:creationId xmlns:a16="http://schemas.microsoft.com/office/drawing/2014/main" id="{D3AFCF2A-65EF-4AAD-A72C-D49B9B0CEBFF}"/>
              </a:ext>
            </a:extLst>
          </p:cNvPr>
          <p:cNvSpPr/>
          <p:nvPr/>
        </p:nvSpPr>
        <p:spPr>
          <a:xfrm>
            <a:off x="243159" y="685847"/>
            <a:ext cx="4465774" cy="842290"/>
          </a:xfrm>
          <a:prstGeom prst="rect">
            <a:avLst/>
          </a:prstGeom>
          <a:solidFill>
            <a:srgbClr val="86EAE9"/>
          </a:solidFill>
          <a:ln>
            <a:solidFill>
              <a:srgbClr val="DBF9F8"/>
            </a:solidFill>
          </a:ln>
        </p:spPr>
      </p:sp>
      <p:sp>
        <p:nvSpPr>
          <p:cNvPr id="46" name="TextBox 3">
            <a:extLst>
              <a:ext uri="{FF2B5EF4-FFF2-40B4-BE49-F238E27FC236}">
                <a16:creationId xmlns:a16="http://schemas.microsoft.com/office/drawing/2014/main" id="{BC98751A-EF87-4EBE-A758-277E51A9F036}"/>
              </a:ext>
            </a:extLst>
          </p:cNvPr>
          <p:cNvSpPr txBox="1"/>
          <p:nvPr/>
        </p:nvSpPr>
        <p:spPr>
          <a:xfrm>
            <a:off x="405514" y="794517"/>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grpSp>
        <p:nvGrpSpPr>
          <p:cNvPr id="12" name="Group 11">
            <a:extLst>
              <a:ext uri="{FF2B5EF4-FFF2-40B4-BE49-F238E27FC236}">
                <a16:creationId xmlns:a16="http://schemas.microsoft.com/office/drawing/2014/main" id="{0136D63E-E605-4E19-A103-5BBF4CC71D23}"/>
              </a:ext>
            </a:extLst>
          </p:cNvPr>
          <p:cNvGrpSpPr/>
          <p:nvPr/>
        </p:nvGrpSpPr>
        <p:grpSpPr>
          <a:xfrm>
            <a:off x="1187399" y="3009413"/>
            <a:ext cx="4864645" cy="2071362"/>
            <a:chOff x="1187399" y="3009413"/>
            <a:chExt cx="4864645" cy="2071362"/>
          </a:xfrm>
        </p:grpSpPr>
        <p:grpSp>
          <p:nvGrpSpPr>
            <p:cNvPr id="102" name="Group 5">
              <a:extLst>
                <a:ext uri="{FF2B5EF4-FFF2-40B4-BE49-F238E27FC236}">
                  <a16:creationId xmlns:a16="http://schemas.microsoft.com/office/drawing/2014/main" id="{ADBF1A2D-E573-45F2-B724-FD0036E03B79}"/>
                </a:ext>
              </a:extLst>
            </p:cNvPr>
            <p:cNvGrpSpPr/>
            <p:nvPr/>
          </p:nvGrpSpPr>
          <p:grpSpPr>
            <a:xfrm>
              <a:off x="1600200" y="3009413"/>
              <a:ext cx="4451844" cy="2071362"/>
              <a:chOff x="0" y="0"/>
              <a:chExt cx="6667622" cy="3102323"/>
            </a:xfrm>
          </p:grpSpPr>
          <p:sp>
            <p:nvSpPr>
              <p:cNvPr id="103" name="Freeform 6">
                <a:extLst>
                  <a:ext uri="{FF2B5EF4-FFF2-40B4-BE49-F238E27FC236}">
                    <a16:creationId xmlns:a16="http://schemas.microsoft.com/office/drawing/2014/main" id="{5FA042E5-E15C-47AE-AA46-6878FEA10472}"/>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04" name="Group 7">
              <a:extLst>
                <a:ext uri="{FF2B5EF4-FFF2-40B4-BE49-F238E27FC236}">
                  <a16:creationId xmlns:a16="http://schemas.microsoft.com/office/drawing/2014/main" id="{BD6D63FC-63BB-46E7-8279-BA4D21FCCB48}"/>
                </a:ext>
              </a:extLst>
            </p:cNvPr>
            <p:cNvGrpSpPr/>
            <p:nvPr/>
          </p:nvGrpSpPr>
          <p:grpSpPr>
            <a:xfrm>
              <a:off x="1187399" y="3558692"/>
              <a:ext cx="825601" cy="972803"/>
              <a:chOff x="0" y="0"/>
              <a:chExt cx="1100801" cy="1297070"/>
            </a:xfrm>
          </p:grpSpPr>
          <p:sp>
            <p:nvSpPr>
              <p:cNvPr id="105" name="Freeform 8">
                <a:extLst>
                  <a:ext uri="{FF2B5EF4-FFF2-40B4-BE49-F238E27FC236}">
                    <a16:creationId xmlns:a16="http://schemas.microsoft.com/office/drawing/2014/main" id="{9665B87E-0D01-4FD1-8A10-D6EF95504487}"/>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2">
                  <a:extLst>
                    <a:ext uri="{96DAC541-7B7A-43D3-8B79-37D633B846F1}">
                      <asvg:svgBlip xmlns:asvg="http://schemas.microsoft.com/office/drawing/2016/SVG/main" r:embed="rId3"/>
                    </a:ext>
                  </a:extLst>
                </a:blip>
                <a:stretch>
                  <a:fillRect l="-8914" r="-8914"/>
                </a:stretch>
              </a:blipFill>
            </p:spPr>
          </p:sp>
          <p:sp>
            <p:nvSpPr>
              <p:cNvPr id="106" name="TextBox 9">
                <a:extLst>
                  <a:ext uri="{FF2B5EF4-FFF2-40B4-BE49-F238E27FC236}">
                    <a16:creationId xmlns:a16="http://schemas.microsoft.com/office/drawing/2014/main" id="{BEAEBE5A-3DAD-42C0-B9A0-0081BF70EF0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108" name="TextBox 11">
              <a:extLst>
                <a:ext uri="{FF2B5EF4-FFF2-40B4-BE49-F238E27FC236}">
                  <a16:creationId xmlns:a16="http://schemas.microsoft.com/office/drawing/2014/main" id="{0FA595BE-FE4E-4D95-8A5C-C39E2C8FC7C6}"/>
                </a:ext>
              </a:extLst>
            </p:cNvPr>
            <p:cNvSpPr txBox="1"/>
            <p:nvPr/>
          </p:nvSpPr>
          <p:spPr>
            <a:xfrm>
              <a:off x="2110454" y="364486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THU THẬP TT &amp;</a:t>
              </a:r>
            </a:p>
            <a:p>
              <a:pPr marL="0" lvl="0" indent="0" algn="ctr">
                <a:lnSpc>
                  <a:spcPts val="3354"/>
                </a:lnSpc>
                <a:spcBef>
                  <a:spcPct val="0"/>
                </a:spcBef>
              </a:pPr>
              <a:r>
                <a:rPr lang="en-US" sz="2600" u="none" spc="101">
                  <a:solidFill>
                    <a:srgbClr val="191919"/>
                  </a:solidFill>
                  <a:latin typeface="Arimo Bold"/>
                </a:rPr>
                <a:t>PT YÊU CẦU</a:t>
              </a:r>
            </a:p>
          </p:txBody>
        </p:sp>
      </p:grpSp>
      <p:grpSp>
        <p:nvGrpSpPr>
          <p:cNvPr id="13" name="Group 12">
            <a:extLst>
              <a:ext uri="{FF2B5EF4-FFF2-40B4-BE49-F238E27FC236}">
                <a16:creationId xmlns:a16="http://schemas.microsoft.com/office/drawing/2014/main" id="{6B986438-05AC-4813-938A-7671A3EDF221}"/>
              </a:ext>
            </a:extLst>
          </p:cNvPr>
          <p:cNvGrpSpPr/>
          <p:nvPr/>
        </p:nvGrpSpPr>
        <p:grpSpPr>
          <a:xfrm>
            <a:off x="6042519" y="3009413"/>
            <a:ext cx="5550807" cy="2071362"/>
            <a:chOff x="6042519" y="3009413"/>
            <a:chExt cx="5550807" cy="2071362"/>
          </a:xfrm>
        </p:grpSpPr>
        <p:grpSp>
          <p:nvGrpSpPr>
            <p:cNvPr id="110" name="Group 13">
              <a:extLst>
                <a:ext uri="{FF2B5EF4-FFF2-40B4-BE49-F238E27FC236}">
                  <a16:creationId xmlns:a16="http://schemas.microsoft.com/office/drawing/2014/main" id="{763A5585-28BA-4F47-9833-300F11F377DB}"/>
                </a:ext>
              </a:extLst>
            </p:cNvPr>
            <p:cNvGrpSpPr/>
            <p:nvPr/>
          </p:nvGrpSpPr>
          <p:grpSpPr>
            <a:xfrm>
              <a:off x="7141482" y="3009413"/>
              <a:ext cx="4451844" cy="2071362"/>
              <a:chOff x="0" y="0"/>
              <a:chExt cx="6667622" cy="3102323"/>
            </a:xfrm>
          </p:grpSpPr>
          <p:sp>
            <p:nvSpPr>
              <p:cNvPr id="111" name="Freeform 14">
                <a:extLst>
                  <a:ext uri="{FF2B5EF4-FFF2-40B4-BE49-F238E27FC236}">
                    <a16:creationId xmlns:a16="http://schemas.microsoft.com/office/drawing/2014/main" id="{A4090A94-EFF9-48C5-BA7D-052AA0AAAF08}"/>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112" name="Group 15">
              <a:extLst>
                <a:ext uri="{FF2B5EF4-FFF2-40B4-BE49-F238E27FC236}">
                  <a16:creationId xmlns:a16="http://schemas.microsoft.com/office/drawing/2014/main" id="{E7A40ACB-99A1-42BF-9B92-4A5A68A6A486}"/>
                </a:ext>
              </a:extLst>
            </p:cNvPr>
            <p:cNvGrpSpPr/>
            <p:nvPr/>
          </p:nvGrpSpPr>
          <p:grpSpPr>
            <a:xfrm>
              <a:off x="6728682" y="3558692"/>
              <a:ext cx="825601" cy="972803"/>
              <a:chOff x="0" y="0"/>
              <a:chExt cx="1100801" cy="1297070"/>
            </a:xfrm>
          </p:grpSpPr>
          <p:sp>
            <p:nvSpPr>
              <p:cNvPr id="113" name="Freeform 16">
                <a:extLst>
                  <a:ext uri="{FF2B5EF4-FFF2-40B4-BE49-F238E27FC236}">
                    <a16:creationId xmlns:a16="http://schemas.microsoft.com/office/drawing/2014/main" id="{07DF6676-8F72-4818-9316-7FD675DDE748}"/>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4">
                  <a:extLst>
                    <a:ext uri="{96DAC541-7B7A-43D3-8B79-37D633B846F1}">
                      <asvg:svgBlip xmlns:asvg="http://schemas.microsoft.com/office/drawing/2016/SVG/main" r:embed="rId5"/>
                    </a:ext>
                  </a:extLst>
                </a:blip>
                <a:stretch>
                  <a:fillRect l="-8914" r="-8914"/>
                </a:stretch>
              </a:blipFill>
            </p:spPr>
          </p:sp>
          <p:sp>
            <p:nvSpPr>
              <p:cNvPr id="114" name="TextBox 17">
                <a:extLst>
                  <a:ext uri="{FF2B5EF4-FFF2-40B4-BE49-F238E27FC236}">
                    <a16:creationId xmlns:a16="http://schemas.microsoft.com/office/drawing/2014/main" id="{7D9A42E6-F462-4247-BFD6-E25A97D5F730}"/>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116" name="TextBox 19">
              <a:extLst>
                <a:ext uri="{FF2B5EF4-FFF2-40B4-BE49-F238E27FC236}">
                  <a16:creationId xmlns:a16="http://schemas.microsoft.com/office/drawing/2014/main" id="{E5D08261-D4D2-434A-BDAF-A2C44ABFF01F}"/>
                </a:ext>
              </a:extLst>
            </p:cNvPr>
            <p:cNvSpPr txBox="1"/>
            <p:nvPr/>
          </p:nvSpPr>
          <p:spPr>
            <a:xfrm>
              <a:off x="7737268" y="362562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spc="101">
                  <a:solidFill>
                    <a:srgbClr val="191919"/>
                  </a:solidFill>
                  <a:latin typeface="Arimo Bold"/>
                </a:rPr>
                <a:t>PHÂN TÍCH</a:t>
              </a:r>
            </a:p>
            <a:p>
              <a:pPr marL="0" lvl="0" indent="0" algn="ctr">
                <a:lnSpc>
                  <a:spcPts val="3354"/>
                </a:lnSpc>
                <a:spcBef>
                  <a:spcPct val="0"/>
                </a:spcBef>
              </a:pPr>
              <a:r>
                <a:rPr lang="en-US" sz="2600" u="none" spc="101">
                  <a:solidFill>
                    <a:srgbClr val="191919"/>
                  </a:solidFill>
                  <a:latin typeface="Arimo Bold"/>
                </a:rPr>
                <a:t>THIẾT KẾ</a:t>
              </a:r>
            </a:p>
          </p:txBody>
        </p:sp>
        <p:sp>
          <p:nvSpPr>
            <p:cNvPr id="142" name="AutoShape 45">
              <a:extLst>
                <a:ext uri="{FF2B5EF4-FFF2-40B4-BE49-F238E27FC236}">
                  <a16:creationId xmlns:a16="http://schemas.microsoft.com/office/drawing/2014/main" id="{C8D0C94D-B411-4B99-9427-1CB997CBC474}"/>
                </a:ext>
              </a:extLst>
            </p:cNvPr>
            <p:cNvSpPr/>
            <p:nvPr/>
          </p:nvSpPr>
          <p:spPr>
            <a:xfrm>
              <a:off x="6042519" y="4045094"/>
              <a:ext cx="686163" cy="47202"/>
            </a:xfrm>
            <a:prstGeom prst="rect">
              <a:avLst/>
            </a:prstGeom>
            <a:solidFill>
              <a:srgbClr val="86EAE9"/>
            </a:solidFill>
          </p:spPr>
        </p:sp>
      </p:grpSp>
      <p:grpSp>
        <p:nvGrpSpPr>
          <p:cNvPr id="20" name="Group 19">
            <a:extLst>
              <a:ext uri="{FF2B5EF4-FFF2-40B4-BE49-F238E27FC236}">
                <a16:creationId xmlns:a16="http://schemas.microsoft.com/office/drawing/2014/main" id="{AC9683E0-73B4-486D-A4EA-D69ABB0C31C2}"/>
              </a:ext>
            </a:extLst>
          </p:cNvPr>
          <p:cNvGrpSpPr/>
          <p:nvPr/>
        </p:nvGrpSpPr>
        <p:grpSpPr>
          <a:xfrm>
            <a:off x="11593326" y="3009413"/>
            <a:ext cx="5682978" cy="2071362"/>
            <a:chOff x="11593326" y="3009413"/>
            <a:chExt cx="5682978" cy="2071362"/>
          </a:xfrm>
        </p:grpSpPr>
        <p:grpSp>
          <p:nvGrpSpPr>
            <p:cNvPr id="118" name="Group 21">
              <a:extLst>
                <a:ext uri="{FF2B5EF4-FFF2-40B4-BE49-F238E27FC236}">
                  <a16:creationId xmlns:a16="http://schemas.microsoft.com/office/drawing/2014/main" id="{EA194BB7-EE23-4010-94CF-74AE5F5F3A5F}"/>
                </a:ext>
              </a:extLst>
            </p:cNvPr>
            <p:cNvGrpSpPr/>
            <p:nvPr/>
          </p:nvGrpSpPr>
          <p:grpSpPr>
            <a:xfrm>
              <a:off x="12692290" y="3009413"/>
              <a:ext cx="4584014" cy="2071362"/>
              <a:chOff x="0" y="0"/>
              <a:chExt cx="6865576" cy="3102323"/>
            </a:xfrm>
          </p:grpSpPr>
          <p:sp>
            <p:nvSpPr>
              <p:cNvPr id="119" name="Freeform 22">
                <a:extLst>
                  <a:ext uri="{FF2B5EF4-FFF2-40B4-BE49-F238E27FC236}">
                    <a16:creationId xmlns:a16="http://schemas.microsoft.com/office/drawing/2014/main" id="{206D3B85-986B-4085-A137-A87B9BAB6BE7}"/>
                  </a:ext>
                </a:extLst>
              </p:cNvPr>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120" name="Group 23">
              <a:extLst>
                <a:ext uri="{FF2B5EF4-FFF2-40B4-BE49-F238E27FC236}">
                  <a16:creationId xmlns:a16="http://schemas.microsoft.com/office/drawing/2014/main" id="{E8B99130-8F63-4013-945D-1F929B6F8141}"/>
                </a:ext>
              </a:extLst>
            </p:cNvPr>
            <p:cNvGrpSpPr/>
            <p:nvPr/>
          </p:nvGrpSpPr>
          <p:grpSpPr>
            <a:xfrm>
              <a:off x="12279489" y="3558692"/>
              <a:ext cx="825601" cy="972803"/>
              <a:chOff x="0" y="0"/>
              <a:chExt cx="1100801" cy="1297070"/>
            </a:xfrm>
          </p:grpSpPr>
          <p:sp>
            <p:nvSpPr>
              <p:cNvPr id="121" name="Freeform 24">
                <a:extLst>
                  <a:ext uri="{FF2B5EF4-FFF2-40B4-BE49-F238E27FC236}">
                    <a16:creationId xmlns:a16="http://schemas.microsoft.com/office/drawing/2014/main" id="{1CD7E050-30EB-4B03-B131-1BC026559AAB}"/>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6">
                  <a:extLst>
                    <a:ext uri="{96DAC541-7B7A-43D3-8B79-37D633B846F1}">
                      <asvg:svgBlip xmlns:asvg="http://schemas.microsoft.com/office/drawing/2016/SVG/main" r:embed="rId7"/>
                    </a:ext>
                  </a:extLst>
                </a:blip>
                <a:stretch>
                  <a:fillRect l="-8914" r="-8914"/>
                </a:stretch>
              </a:blipFill>
            </p:spPr>
          </p:sp>
          <p:sp>
            <p:nvSpPr>
              <p:cNvPr id="122" name="TextBox 25">
                <a:extLst>
                  <a:ext uri="{FF2B5EF4-FFF2-40B4-BE49-F238E27FC236}">
                    <a16:creationId xmlns:a16="http://schemas.microsoft.com/office/drawing/2014/main" id="{2A3A33A3-9EB5-42A7-A1E5-953986A323A1}"/>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sp>
          <p:nvSpPr>
            <p:cNvPr id="124" name="TextBox 27">
              <a:extLst>
                <a:ext uri="{FF2B5EF4-FFF2-40B4-BE49-F238E27FC236}">
                  <a16:creationId xmlns:a16="http://schemas.microsoft.com/office/drawing/2014/main" id="{EF096F20-40E1-4F94-B2A7-05CAC0557869}"/>
                </a:ext>
              </a:extLst>
            </p:cNvPr>
            <p:cNvSpPr txBox="1"/>
            <p:nvPr/>
          </p:nvSpPr>
          <p:spPr>
            <a:xfrm>
              <a:off x="13129984" y="3607316"/>
              <a:ext cx="3938069"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TRIỂN KHAI</a:t>
              </a:r>
            </a:p>
            <a:p>
              <a:pPr marL="0" lvl="0" indent="0" algn="ctr">
                <a:lnSpc>
                  <a:spcPts val="3354"/>
                </a:lnSpc>
                <a:spcBef>
                  <a:spcPct val="0"/>
                </a:spcBef>
              </a:pPr>
              <a:r>
                <a:rPr lang="en-US" sz="2600" spc="101">
                  <a:solidFill>
                    <a:srgbClr val="191919"/>
                  </a:solidFill>
                  <a:latin typeface="Arimo Bold"/>
                </a:rPr>
                <a:t>(CODING)</a:t>
              </a:r>
              <a:endParaRPr lang="en-US" sz="2600" u="none" spc="101">
                <a:solidFill>
                  <a:srgbClr val="191919"/>
                </a:solidFill>
                <a:latin typeface="Arimo Bold"/>
              </a:endParaRPr>
            </a:p>
          </p:txBody>
        </p:sp>
        <p:sp>
          <p:nvSpPr>
            <p:cNvPr id="143" name="AutoShape 46">
              <a:extLst>
                <a:ext uri="{FF2B5EF4-FFF2-40B4-BE49-F238E27FC236}">
                  <a16:creationId xmlns:a16="http://schemas.microsoft.com/office/drawing/2014/main" id="{A8395B0D-6CF7-4162-8697-67760F057D77}"/>
                </a:ext>
              </a:extLst>
            </p:cNvPr>
            <p:cNvSpPr/>
            <p:nvPr/>
          </p:nvSpPr>
          <p:spPr>
            <a:xfrm>
              <a:off x="11593326" y="3997892"/>
              <a:ext cx="686163" cy="47202"/>
            </a:xfrm>
            <a:prstGeom prst="rect">
              <a:avLst/>
            </a:prstGeom>
            <a:solidFill>
              <a:srgbClr val="37C9EF"/>
            </a:solidFill>
          </p:spPr>
        </p:sp>
      </p:grpSp>
      <p:grpSp>
        <p:nvGrpSpPr>
          <p:cNvPr id="26" name="Group 25">
            <a:extLst>
              <a:ext uri="{FF2B5EF4-FFF2-40B4-BE49-F238E27FC236}">
                <a16:creationId xmlns:a16="http://schemas.microsoft.com/office/drawing/2014/main" id="{69D99B4F-82EA-4159-8100-BC4C3ABE62F9}"/>
              </a:ext>
            </a:extLst>
          </p:cNvPr>
          <p:cNvGrpSpPr/>
          <p:nvPr/>
        </p:nvGrpSpPr>
        <p:grpSpPr>
          <a:xfrm>
            <a:off x="6835960" y="6079733"/>
            <a:ext cx="5575700" cy="2071362"/>
            <a:chOff x="6835960" y="6079733"/>
            <a:chExt cx="5575700" cy="2071362"/>
          </a:xfrm>
        </p:grpSpPr>
        <p:grpSp>
          <p:nvGrpSpPr>
            <p:cNvPr id="126" name="Group 29">
              <a:extLst>
                <a:ext uri="{FF2B5EF4-FFF2-40B4-BE49-F238E27FC236}">
                  <a16:creationId xmlns:a16="http://schemas.microsoft.com/office/drawing/2014/main" id="{B5AB52EB-5542-4E9B-A0C4-92A429A64122}"/>
                </a:ext>
              </a:extLst>
            </p:cNvPr>
            <p:cNvGrpSpPr/>
            <p:nvPr/>
          </p:nvGrpSpPr>
          <p:grpSpPr>
            <a:xfrm>
              <a:off x="7141482" y="6079733"/>
              <a:ext cx="4451844" cy="2071362"/>
              <a:chOff x="0" y="0"/>
              <a:chExt cx="6667622" cy="3102323"/>
            </a:xfrm>
          </p:grpSpPr>
          <p:sp>
            <p:nvSpPr>
              <p:cNvPr id="127" name="Freeform 30">
                <a:extLst>
                  <a:ext uri="{FF2B5EF4-FFF2-40B4-BE49-F238E27FC236}">
                    <a16:creationId xmlns:a16="http://schemas.microsoft.com/office/drawing/2014/main" id="{F6E217E5-A386-4789-BACC-CEDBC8474470}"/>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28" name="Group 31">
              <a:extLst>
                <a:ext uri="{FF2B5EF4-FFF2-40B4-BE49-F238E27FC236}">
                  <a16:creationId xmlns:a16="http://schemas.microsoft.com/office/drawing/2014/main" id="{5F80267D-2B66-4467-B6B2-C93AC1F71928}"/>
                </a:ext>
              </a:extLst>
            </p:cNvPr>
            <p:cNvGrpSpPr/>
            <p:nvPr/>
          </p:nvGrpSpPr>
          <p:grpSpPr>
            <a:xfrm>
              <a:off x="6835960" y="6629013"/>
              <a:ext cx="825601" cy="972803"/>
              <a:chOff x="0" y="0"/>
              <a:chExt cx="1100801" cy="1297070"/>
            </a:xfrm>
          </p:grpSpPr>
          <p:sp>
            <p:nvSpPr>
              <p:cNvPr id="129" name="Freeform 32">
                <a:extLst>
                  <a:ext uri="{FF2B5EF4-FFF2-40B4-BE49-F238E27FC236}">
                    <a16:creationId xmlns:a16="http://schemas.microsoft.com/office/drawing/2014/main" id="{44A90885-68FB-42DD-AFDC-57D2576D321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30" name="TextBox 33">
                <a:extLst>
                  <a:ext uri="{FF2B5EF4-FFF2-40B4-BE49-F238E27FC236}">
                    <a16:creationId xmlns:a16="http://schemas.microsoft.com/office/drawing/2014/main" id="{37778250-58C1-4094-AF69-864173E11F2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sp>
          <p:nvSpPr>
            <p:cNvPr id="132" name="TextBox 35">
              <a:extLst>
                <a:ext uri="{FF2B5EF4-FFF2-40B4-BE49-F238E27FC236}">
                  <a16:creationId xmlns:a16="http://schemas.microsoft.com/office/drawing/2014/main" id="{C11E9E67-843A-4D38-96B1-9EAB49E68605}"/>
                </a:ext>
              </a:extLst>
            </p:cNvPr>
            <p:cNvSpPr txBox="1"/>
            <p:nvPr/>
          </p:nvSpPr>
          <p:spPr>
            <a:xfrm>
              <a:off x="7833486" y="669017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LẬP TÀI LIỆU &amp;</a:t>
              </a:r>
            </a:p>
            <a:p>
              <a:pPr marL="0" lvl="0" indent="0" algn="ctr">
                <a:lnSpc>
                  <a:spcPts val="3354"/>
                </a:lnSpc>
                <a:spcBef>
                  <a:spcPct val="0"/>
                </a:spcBef>
              </a:pPr>
              <a:r>
                <a:rPr lang="en-US" sz="2600" spc="101">
                  <a:solidFill>
                    <a:srgbClr val="191919"/>
                  </a:solidFill>
                  <a:latin typeface="Arimo Bold"/>
                </a:rPr>
                <a:t>VẬN HÀNH</a:t>
              </a:r>
              <a:endParaRPr lang="en-US" sz="2600" u="none" spc="101">
                <a:solidFill>
                  <a:srgbClr val="191919"/>
                </a:solidFill>
                <a:latin typeface="Arimo Bold"/>
              </a:endParaRPr>
            </a:p>
          </p:txBody>
        </p:sp>
        <p:sp>
          <p:nvSpPr>
            <p:cNvPr id="144" name="AutoShape 47">
              <a:extLst>
                <a:ext uri="{FF2B5EF4-FFF2-40B4-BE49-F238E27FC236}">
                  <a16:creationId xmlns:a16="http://schemas.microsoft.com/office/drawing/2014/main" id="{15022A17-1B37-4ED9-A839-05B263B46C05}"/>
                </a:ext>
              </a:extLst>
            </p:cNvPr>
            <p:cNvSpPr/>
            <p:nvPr/>
          </p:nvSpPr>
          <p:spPr>
            <a:xfrm flipV="1">
              <a:off x="11586059" y="7162616"/>
              <a:ext cx="825601" cy="47202"/>
            </a:xfrm>
            <a:prstGeom prst="rect">
              <a:avLst/>
            </a:prstGeom>
            <a:solidFill>
              <a:srgbClr val="13538A"/>
            </a:solidFill>
          </p:spPr>
        </p:sp>
      </p:grpSp>
      <p:grpSp>
        <p:nvGrpSpPr>
          <p:cNvPr id="22" name="Group 21">
            <a:extLst>
              <a:ext uri="{FF2B5EF4-FFF2-40B4-BE49-F238E27FC236}">
                <a16:creationId xmlns:a16="http://schemas.microsoft.com/office/drawing/2014/main" id="{937FDDCA-794E-461B-93FB-B31F131C6FC8}"/>
              </a:ext>
            </a:extLst>
          </p:cNvPr>
          <p:cNvGrpSpPr/>
          <p:nvPr/>
        </p:nvGrpSpPr>
        <p:grpSpPr>
          <a:xfrm>
            <a:off x="12411660" y="5080774"/>
            <a:ext cx="4864644" cy="3070321"/>
            <a:chOff x="12411660" y="5080774"/>
            <a:chExt cx="4864644" cy="3070321"/>
          </a:xfrm>
        </p:grpSpPr>
        <p:grpSp>
          <p:nvGrpSpPr>
            <p:cNvPr id="134" name="Group 37">
              <a:extLst>
                <a:ext uri="{FF2B5EF4-FFF2-40B4-BE49-F238E27FC236}">
                  <a16:creationId xmlns:a16="http://schemas.microsoft.com/office/drawing/2014/main" id="{39E0FA61-9277-468B-B3AE-C3194AE74167}"/>
                </a:ext>
              </a:extLst>
            </p:cNvPr>
            <p:cNvGrpSpPr/>
            <p:nvPr/>
          </p:nvGrpSpPr>
          <p:grpSpPr>
            <a:xfrm>
              <a:off x="12824460" y="6079733"/>
              <a:ext cx="4451844" cy="2071362"/>
              <a:chOff x="0" y="0"/>
              <a:chExt cx="6667622" cy="3102323"/>
            </a:xfrm>
          </p:grpSpPr>
          <p:sp>
            <p:nvSpPr>
              <p:cNvPr id="135" name="Freeform 38">
                <a:extLst>
                  <a:ext uri="{FF2B5EF4-FFF2-40B4-BE49-F238E27FC236}">
                    <a16:creationId xmlns:a16="http://schemas.microsoft.com/office/drawing/2014/main" id="{D055F1D3-DD41-439F-A99A-416958AF5DD5}"/>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136" name="Group 39">
              <a:extLst>
                <a:ext uri="{FF2B5EF4-FFF2-40B4-BE49-F238E27FC236}">
                  <a16:creationId xmlns:a16="http://schemas.microsoft.com/office/drawing/2014/main" id="{81A18DF0-001E-4E3D-8278-A464C28A0303}"/>
                </a:ext>
              </a:extLst>
            </p:cNvPr>
            <p:cNvGrpSpPr/>
            <p:nvPr/>
          </p:nvGrpSpPr>
          <p:grpSpPr>
            <a:xfrm>
              <a:off x="12411660" y="6629013"/>
              <a:ext cx="825601" cy="972803"/>
              <a:chOff x="0" y="0"/>
              <a:chExt cx="1100801" cy="1297070"/>
            </a:xfrm>
          </p:grpSpPr>
          <p:sp>
            <p:nvSpPr>
              <p:cNvPr id="137" name="Freeform 40">
                <a:extLst>
                  <a:ext uri="{FF2B5EF4-FFF2-40B4-BE49-F238E27FC236}">
                    <a16:creationId xmlns:a16="http://schemas.microsoft.com/office/drawing/2014/main" id="{D648FC0D-6619-4A53-9EEB-B253B94F798C}"/>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10">
                  <a:extLst>
                    <a:ext uri="{96DAC541-7B7A-43D3-8B79-37D633B846F1}">
                      <asvg:svgBlip xmlns:asvg="http://schemas.microsoft.com/office/drawing/2016/SVG/main" r:embed="rId11"/>
                    </a:ext>
                  </a:extLst>
                </a:blip>
                <a:stretch>
                  <a:fillRect l="-8914" r="-8914"/>
                </a:stretch>
              </a:blipFill>
            </p:spPr>
          </p:sp>
          <p:sp>
            <p:nvSpPr>
              <p:cNvPr id="138" name="TextBox 41">
                <a:extLst>
                  <a:ext uri="{FF2B5EF4-FFF2-40B4-BE49-F238E27FC236}">
                    <a16:creationId xmlns:a16="http://schemas.microsoft.com/office/drawing/2014/main" id="{2545CEE2-D41F-4954-8946-010B79DAAF47}"/>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sp>
          <p:nvSpPr>
            <p:cNvPr id="140" name="TextBox 43">
              <a:extLst>
                <a:ext uri="{FF2B5EF4-FFF2-40B4-BE49-F238E27FC236}">
                  <a16:creationId xmlns:a16="http://schemas.microsoft.com/office/drawing/2014/main" id="{E2EB37E4-82CD-4679-ACA3-67A46CF06DC7}"/>
                </a:ext>
              </a:extLst>
            </p:cNvPr>
            <p:cNvSpPr txBox="1"/>
            <p:nvPr/>
          </p:nvSpPr>
          <p:spPr>
            <a:xfrm>
              <a:off x="13435506" y="6671913"/>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TÍCH HỢP &amp;</a:t>
              </a:r>
            </a:p>
            <a:p>
              <a:pPr marL="0" lvl="0" indent="0" algn="ctr">
                <a:lnSpc>
                  <a:spcPts val="3354"/>
                </a:lnSpc>
                <a:spcBef>
                  <a:spcPct val="0"/>
                </a:spcBef>
              </a:pPr>
              <a:r>
                <a:rPr lang="en-US" sz="2600" spc="101">
                  <a:solidFill>
                    <a:srgbClr val="191919"/>
                  </a:solidFill>
                  <a:latin typeface="Arimo Bold"/>
                </a:rPr>
                <a:t>KIỂM THỬ</a:t>
              </a:r>
              <a:endParaRPr lang="en-US" sz="2600" u="none" spc="101">
                <a:solidFill>
                  <a:srgbClr val="191919"/>
                </a:solidFill>
                <a:latin typeface="Arimo Bold"/>
              </a:endParaRPr>
            </a:p>
          </p:txBody>
        </p:sp>
        <p:sp>
          <p:nvSpPr>
            <p:cNvPr id="145" name="AutoShape 48">
              <a:extLst>
                <a:ext uri="{FF2B5EF4-FFF2-40B4-BE49-F238E27FC236}">
                  <a16:creationId xmlns:a16="http://schemas.microsoft.com/office/drawing/2014/main" id="{470A2802-1B15-4549-A02D-DDA6509F3ADA}"/>
                </a:ext>
              </a:extLst>
            </p:cNvPr>
            <p:cNvSpPr/>
            <p:nvPr/>
          </p:nvSpPr>
          <p:spPr>
            <a:xfrm rot="16200000" flipV="1">
              <a:off x="14573762" y="5557394"/>
              <a:ext cx="998959" cy="45719"/>
            </a:xfrm>
            <a:prstGeom prst="rect">
              <a:avLst/>
            </a:prstGeom>
            <a:solidFill>
              <a:srgbClr val="37C9EF"/>
            </a:solidFill>
          </p:spPr>
        </p:sp>
      </p:grpSp>
      <p:grpSp>
        <p:nvGrpSpPr>
          <p:cNvPr id="28" name="Group 27">
            <a:extLst>
              <a:ext uri="{FF2B5EF4-FFF2-40B4-BE49-F238E27FC236}">
                <a16:creationId xmlns:a16="http://schemas.microsoft.com/office/drawing/2014/main" id="{BB01C302-4D78-4F35-8F66-352E5126DDC9}"/>
              </a:ext>
            </a:extLst>
          </p:cNvPr>
          <p:cNvGrpSpPr/>
          <p:nvPr/>
        </p:nvGrpSpPr>
        <p:grpSpPr>
          <a:xfrm>
            <a:off x="1308209" y="5961302"/>
            <a:ext cx="5575700" cy="2071362"/>
            <a:chOff x="1308209" y="5961302"/>
            <a:chExt cx="5575700" cy="2071362"/>
          </a:xfrm>
        </p:grpSpPr>
        <p:grpSp>
          <p:nvGrpSpPr>
            <p:cNvPr id="147" name="Group 29">
              <a:extLst>
                <a:ext uri="{FF2B5EF4-FFF2-40B4-BE49-F238E27FC236}">
                  <a16:creationId xmlns:a16="http://schemas.microsoft.com/office/drawing/2014/main" id="{82568FD0-A84F-4D3C-92D9-66D20C644702}"/>
                </a:ext>
              </a:extLst>
            </p:cNvPr>
            <p:cNvGrpSpPr/>
            <p:nvPr/>
          </p:nvGrpSpPr>
          <p:grpSpPr>
            <a:xfrm>
              <a:off x="1613731" y="5961302"/>
              <a:ext cx="4451844" cy="2071362"/>
              <a:chOff x="0" y="0"/>
              <a:chExt cx="6667622" cy="3102323"/>
            </a:xfrm>
          </p:grpSpPr>
          <p:sp>
            <p:nvSpPr>
              <p:cNvPr id="148" name="Freeform 30">
                <a:extLst>
                  <a:ext uri="{FF2B5EF4-FFF2-40B4-BE49-F238E27FC236}">
                    <a16:creationId xmlns:a16="http://schemas.microsoft.com/office/drawing/2014/main" id="{C0EDFA72-B1D0-41F5-88F3-0B0B5FF8AD5B}"/>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49" name="Group 31">
              <a:extLst>
                <a:ext uri="{FF2B5EF4-FFF2-40B4-BE49-F238E27FC236}">
                  <a16:creationId xmlns:a16="http://schemas.microsoft.com/office/drawing/2014/main" id="{6E0238B4-99F7-406D-8C33-76559855826F}"/>
                </a:ext>
              </a:extLst>
            </p:cNvPr>
            <p:cNvGrpSpPr/>
            <p:nvPr/>
          </p:nvGrpSpPr>
          <p:grpSpPr>
            <a:xfrm>
              <a:off x="1308209" y="6510582"/>
              <a:ext cx="825601" cy="972803"/>
              <a:chOff x="0" y="0"/>
              <a:chExt cx="1100801" cy="1297070"/>
            </a:xfrm>
          </p:grpSpPr>
          <p:sp>
            <p:nvSpPr>
              <p:cNvPr id="150" name="Freeform 32">
                <a:extLst>
                  <a:ext uri="{FF2B5EF4-FFF2-40B4-BE49-F238E27FC236}">
                    <a16:creationId xmlns:a16="http://schemas.microsoft.com/office/drawing/2014/main" id="{856927DC-42EC-4106-992C-371635E5438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51" name="TextBox 33">
                <a:extLst>
                  <a:ext uri="{FF2B5EF4-FFF2-40B4-BE49-F238E27FC236}">
                    <a16:creationId xmlns:a16="http://schemas.microsoft.com/office/drawing/2014/main" id="{E6282BFB-C0E9-495B-A1E2-01D3E2CD7A1B}"/>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06</a:t>
                </a:r>
              </a:p>
            </p:txBody>
          </p:sp>
        </p:grpSp>
        <p:sp>
          <p:nvSpPr>
            <p:cNvPr id="153" name="TextBox 35">
              <a:extLst>
                <a:ext uri="{FF2B5EF4-FFF2-40B4-BE49-F238E27FC236}">
                  <a16:creationId xmlns:a16="http://schemas.microsoft.com/office/drawing/2014/main" id="{E4143CF2-DBA6-467C-9FFD-9A488BF627FE}"/>
                </a:ext>
              </a:extLst>
            </p:cNvPr>
            <p:cNvSpPr txBox="1"/>
            <p:nvPr/>
          </p:nvSpPr>
          <p:spPr>
            <a:xfrm>
              <a:off x="2066490" y="6672664"/>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BẢO TRÌ &amp;</a:t>
              </a:r>
            </a:p>
            <a:p>
              <a:pPr marL="0" lvl="0" indent="0" algn="ctr">
                <a:lnSpc>
                  <a:spcPts val="3354"/>
                </a:lnSpc>
                <a:spcBef>
                  <a:spcPct val="0"/>
                </a:spcBef>
              </a:pPr>
              <a:r>
                <a:rPr lang="en-US" sz="2600" spc="101">
                  <a:solidFill>
                    <a:srgbClr val="191919"/>
                  </a:solidFill>
                  <a:latin typeface="Arimo Bold"/>
                </a:rPr>
                <a:t>TIỀN HOÁ SP</a:t>
              </a:r>
              <a:endParaRPr lang="en-US" sz="2600" u="none" spc="101">
                <a:solidFill>
                  <a:srgbClr val="191919"/>
                </a:solidFill>
                <a:latin typeface="Arimo Bold"/>
              </a:endParaRPr>
            </a:p>
          </p:txBody>
        </p:sp>
        <p:sp>
          <p:nvSpPr>
            <p:cNvPr id="155" name="AutoShape 47">
              <a:extLst>
                <a:ext uri="{FF2B5EF4-FFF2-40B4-BE49-F238E27FC236}">
                  <a16:creationId xmlns:a16="http://schemas.microsoft.com/office/drawing/2014/main" id="{3EFAD963-9F35-4F96-9284-CCCA2C49AF0A}"/>
                </a:ext>
              </a:extLst>
            </p:cNvPr>
            <p:cNvSpPr/>
            <p:nvPr/>
          </p:nvSpPr>
          <p:spPr>
            <a:xfrm flipV="1">
              <a:off x="6058308" y="7044185"/>
              <a:ext cx="825601" cy="47202"/>
            </a:xfrm>
            <a:prstGeom prst="rect">
              <a:avLst/>
            </a:prstGeom>
            <a:solidFill>
              <a:srgbClr val="13538A"/>
            </a:solidFill>
          </p:spPr>
        </p:sp>
      </p:grpSp>
    </p:spTree>
    <p:extLst>
      <p:ext uri="{BB962C8B-B14F-4D97-AF65-F5344CB8AC3E}">
        <p14:creationId xmlns:p14="http://schemas.microsoft.com/office/powerpoint/2010/main" val="520925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up)">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right)">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right)">
                                      <p:cBhvr>
                                        <p:cTn id="3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738089" y="1651193"/>
            <a:ext cx="5257801" cy="564706"/>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191919"/>
                </a:solidFill>
                <a:latin typeface="Clear Sans Bold"/>
              </a:rPr>
              <a:t>CÁC </a:t>
            </a:r>
            <a:r>
              <a:rPr lang="en-US" sz="3600" spc="107">
                <a:solidFill>
                  <a:srgbClr val="191919"/>
                </a:solidFill>
                <a:latin typeface="Clear Sans Bold"/>
              </a:rPr>
              <a:t>SƠ ĐỒ THIẾT KẾ</a:t>
            </a:r>
            <a:endParaRPr lang="en-US" sz="3600" u="none" spc="107">
              <a:solidFill>
                <a:srgbClr val="191919"/>
              </a:solidFill>
              <a:latin typeface="Clear Sans Bold"/>
            </a:endParaRPr>
          </a:p>
        </p:txBody>
      </p:sp>
      <p:pic>
        <p:nvPicPr>
          <p:cNvPr id="4" name="Picture 3">
            <a:extLst>
              <a:ext uri="{FF2B5EF4-FFF2-40B4-BE49-F238E27FC236}">
                <a16:creationId xmlns:a16="http://schemas.microsoft.com/office/drawing/2014/main" id="{D9137F22-FD6F-4527-815B-E9BE28FAE1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15999" y="300999"/>
            <a:ext cx="11203860" cy="9681252"/>
          </a:xfrm>
          <a:prstGeom prst="rect">
            <a:avLst/>
          </a:prstGeom>
        </p:spPr>
      </p:pic>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pic>
        <p:nvPicPr>
          <p:cNvPr id="20" name="Picture 19">
            <a:extLst>
              <a:ext uri="{FF2B5EF4-FFF2-40B4-BE49-F238E27FC236}">
                <a16:creationId xmlns:a16="http://schemas.microsoft.com/office/drawing/2014/main" id="{7649F59B-A127-4B09-AA51-EB33353532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67989" y="164167"/>
            <a:ext cx="10332263" cy="10029708"/>
          </a:xfrm>
          <a:prstGeom prst="rect">
            <a:avLst/>
          </a:prstGeom>
        </p:spPr>
      </p:pic>
      <p:pic>
        <p:nvPicPr>
          <p:cNvPr id="26" name="Picture 25" descr="A screenshot of a computer&#10;&#10;Description automatically generated">
            <a:extLst>
              <a:ext uri="{FF2B5EF4-FFF2-40B4-BE49-F238E27FC236}">
                <a16:creationId xmlns:a16="http://schemas.microsoft.com/office/drawing/2014/main" id="{821BFF96-252C-42BC-BBA4-C1C915AE0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62623" y="879953"/>
            <a:ext cx="11658895" cy="8911747"/>
          </a:xfrm>
          <a:prstGeom prst="rect">
            <a:avLst/>
          </a:prstGeom>
        </p:spPr>
      </p:pic>
      <p:sp>
        <p:nvSpPr>
          <p:cNvPr id="12" name="AutoShape 5">
            <a:extLst>
              <a:ext uri="{FF2B5EF4-FFF2-40B4-BE49-F238E27FC236}">
                <a16:creationId xmlns:a16="http://schemas.microsoft.com/office/drawing/2014/main" id="{C0ED70CE-A715-4D29-BD6C-6A91C76D009F}"/>
              </a:ext>
            </a:extLst>
          </p:cNvPr>
          <p:cNvSpPr/>
          <p:nvPr/>
        </p:nvSpPr>
        <p:spPr>
          <a:xfrm>
            <a:off x="738089" y="164167"/>
            <a:ext cx="4652182" cy="1070984"/>
          </a:xfrm>
          <a:prstGeom prst="rect">
            <a:avLst/>
          </a:prstGeom>
          <a:solidFill>
            <a:srgbClr val="86EAE9">
              <a:alpha val="29804"/>
            </a:srgbClr>
          </a:solidFill>
        </p:spPr>
      </p:sp>
      <p:sp>
        <p:nvSpPr>
          <p:cNvPr id="13" name="AutoShape 7">
            <a:extLst>
              <a:ext uri="{FF2B5EF4-FFF2-40B4-BE49-F238E27FC236}">
                <a16:creationId xmlns:a16="http://schemas.microsoft.com/office/drawing/2014/main" id="{150D2AA5-8447-4B80-82A1-9BBD30E7D762}"/>
              </a:ext>
            </a:extLst>
          </p:cNvPr>
          <p:cNvSpPr/>
          <p:nvPr/>
        </p:nvSpPr>
        <p:spPr>
          <a:xfrm>
            <a:off x="828848" y="278514"/>
            <a:ext cx="4465774" cy="842290"/>
          </a:xfrm>
          <a:prstGeom prst="rect">
            <a:avLst/>
          </a:prstGeom>
          <a:solidFill>
            <a:srgbClr val="86EAE9"/>
          </a:solidFill>
          <a:ln>
            <a:solidFill>
              <a:srgbClr val="DBF9F8"/>
            </a:solidFill>
          </a:ln>
        </p:spPr>
      </p:sp>
      <p:sp>
        <p:nvSpPr>
          <p:cNvPr id="14" name="TextBox 3">
            <a:extLst>
              <a:ext uri="{FF2B5EF4-FFF2-40B4-BE49-F238E27FC236}">
                <a16:creationId xmlns:a16="http://schemas.microsoft.com/office/drawing/2014/main" id="{9B178A04-6D8B-48B5-B2E1-F2563263EC50}"/>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Tree>
    <p:extLst>
      <p:ext uri="{BB962C8B-B14F-4D97-AF65-F5344CB8AC3E}">
        <p14:creationId xmlns:p14="http://schemas.microsoft.com/office/powerpoint/2010/main" val="104457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500"/>
                                        <p:tgtEl>
                                          <p:spTgt spid="4"/>
                                        </p:tgtEl>
                                      </p:cBhvr>
                                    </p:animEffect>
                                    <p:anim calcmode="lin" valueType="num">
                                      <p:cBhvr>
                                        <p:cTn id="7" dur="500"/>
                                        <p:tgtEl>
                                          <p:spTgt spid="4"/>
                                        </p:tgtEl>
                                        <p:attrNameLst>
                                          <p:attrName>ppt_x</p:attrName>
                                        </p:attrNameLst>
                                      </p:cBhvr>
                                      <p:tavLst>
                                        <p:tav tm="0">
                                          <p:val>
                                            <p:strVal val="ppt_x"/>
                                          </p:val>
                                        </p:tav>
                                        <p:tav tm="100000">
                                          <p:val>
                                            <p:strVal val="ppt_x"/>
                                          </p:val>
                                        </p:tav>
                                      </p:tavLst>
                                    </p:anim>
                                    <p:anim calcmode="lin" valueType="num">
                                      <p:cBhvr>
                                        <p:cTn id="8" dur="500"/>
                                        <p:tgtEl>
                                          <p:spTgt spid="4"/>
                                        </p:tgtEl>
                                        <p:attrNameLst>
                                          <p:attrName>ppt_y</p:attrName>
                                        </p:attrNameLst>
                                      </p:cBhvr>
                                      <p:tavLst>
                                        <p:tav tm="0">
                                          <p:val>
                                            <p:strVal val="ppt_y"/>
                                          </p:val>
                                        </p:tav>
                                        <p:tav tm="100000">
                                          <p:val>
                                            <p:strVal val="ppt_y+.1"/>
                                          </p:val>
                                        </p:tav>
                                      </p:tavLst>
                                    </p:anim>
                                    <p:set>
                                      <p:cBhvr>
                                        <p:cTn id="9" dur="1" fill="hold">
                                          <p:stCondLst>
                                            <p:cond delay="499"/>
                                          </p:stCondLst>
                                        </p:cTn>
                                        <p:tgtEl>
                                          <p:spTgt spid="4"/>
                                        </p:tgtEl>
                                        <p:attrNameLst>
                                          <p:attrName>style.visibility</p:attrName>
                                        </p:attrNameLst>
                                      </p:cBhvr>
                                      <p:to>
                                        <p:strVal val="hidden"/>
                                      </p:to>
                                    </p:set>
                                  </p:childTnLst>
                                </p:cTn>
                              </p:par>
                              <p:par>
                                <p:cTn id="10" presetID="47" presetClass="entr" presetSubtype="0" fill="hold" nodeType="withEffect">
                                  <p:stCondLst>
                                    <p:cond delay="25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xit" presetSubtype="0" fill="hold" nodeType="clickEffect">
                                  <p:stCondLst>
                                    <p:cond delay="0"/>
                                  </p:stCondLst>
                                  <p:childTnLst>
                                    <p:animEffect transition="out" filter="fade">
                                      <p:cBhvr>
                                        <p:cTn id="18" dur="500"/>
                                        <p:tgtEl>
                                          <p:spTgt spid="20"/>
                                        </p:tgtEl>
                                      </p:cBhvr>
                                    </p:animEffect>
                                    <p:anim calcmode="lin" valueType="num">
                                      <p:cBhvr>
                                        <p:cTn id="19" dur="500"/>
                                        <p:tgtEl>
                                          <p:spTgt spid="20"/>
                                        </p:tgtEl>
                                        <p:attrNameLst>
                                          <p:attrName>ppt_x</p:attrName>
                                        </p:attrNameLst>
                                      </p:cBhvr>
                                      <p:tavLst>
                                        <p:tav tm="0">
                                          <p:val>
                                            <p:strVal val="ppt_x"/>
                                          </p:val>
                                        </p:tav>
                                        <p:tav tm="100000">
                                          <p:val>
                                            <p:strVal val="ppt_x"/>
                                          </p:val>
                                        </p:tav>
                                      </p:tavLst>
                                    </p:anim>
                                    <p:anim calcmode="lin" valueType="num">
                                      <p:cBhvr>
                                        <p:cTn id="20" dur="500"/>
                                        <p:tgtEl>
                                          <p:spTgt spid="20"/>
                                        </p:tgtEl>
                                        <p:attrNameLst>
                                          <p:attrName>ppt_y</p:attrName>
                                        </p:attrNameLst>
                                      </p:cBhvr>
                                      <p:tavLst>
                                        <p:tav tm="0">
                                          <p:val>
                                            <p:strVal val="ppt_y"/>
                                          </p:val>
                                        </p:tav>
                                        <p:tav tm="100000">
                                          <p:val>
                                            <p:strVal val="ppt_y+.1"/>
                                          </p:val>
                                        </p:tav>
                                      </p:tavLst>
                                    </p:anim>
                                    <p:set>
                                      <p:cBhvr>
                                        <p:cTn id="21" dur="1" fill="hold">
                                          <p:stCondLst>
                                            <p:cond delay="499"/>
                                          </p:stCondLst>
                                        </p:cTn>
                                        <p:tgtEl>
                                          <p:spTgt spid="20"/>
                                        </p:tgtEl>
                                        <p:attrNameLst>
                                          <p:attrName>style.visibility</p:attrName>
                                        </p:attrNameLst>
                                      </p:cBhvr>
                                      <p:to>
                                        <p:strVal val="hidden"/>
                                      </p:to>
                                    </p:set>
                                  </p:childTnLst>
                                </p:cTn>
                              </p:par>
                              <p:par>
                                <p:cTn id="22" presetID="47" presetClass="entr" presetSubtype="0" fill="hold" nodeType="withEffect">
                                  <p:stCondLst>
                                    <p:cond delay="25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anim calcmode="lin" valueType="num">
                                      <p:cBhvr>
                                        <p:cTn id="25" dur="500" fill="hold"/>
                                        <p:tgtEl>
                                          <p:spTgt spid="26"/>
                                        </p:tgtEl>
                                        <p:attrNameLst>
                                          <p:attrName>ppt_x</p:attrName>
                                        </p:attrNameLst>
                                      </p:cBhvr>
                                      <p:tavLst>
                                        <p:tav tm="0">
                                          <p:val>
                                            <p:strVal val="#ppt_x"/>
                                          </p:val>
                                        </p:tav>
                                        <p:tav tm="100000">
                                          <p:val>
                                            <p:strVal val="#ppt_x"/>
                                          </p:val>
                                        </p:tav>
                                      </p:tavLst>
                                    </p:anim>
                                    <p:anim calcmode="lin" valueType="num">
                                      <p:cBhvr>
                                        <p:cTn id="26"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907</TotalTime>
  <Words>2099</Words>
  <Application>Microsoft Office PowerPoint</Application>
  <PresentationFormat>Custom</PresentationFormat>
  <Paragraphs>315</Paragraphs>
  <Slides>24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Clear Sans Bold</vt:lpstr>
      <vt:lpstr>Arimo Bold</vt:lpstr>
      <vt:lpstr>Clear Sans Regular</vt:lpstr>
      <vt:lpstr>Arial</vt:lpstr>
      <vt:lpstr>Calibri</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và Trắng Quy trình Từng bước Biểu đồ Bài thuyết trình</dc:title>
  <cp:lastModifiedBy>Ý Nguyễn Thanh</cp:lastModifiedBy>
  <cp:revision>67</cp:revision>
  <dcterms:created xsi:type="dcterms:W3CDTF">2006-08-16T00:00:00Z</dcterms:created>
  <dcterms:modified xsi:type="dcterms:W3CDTF">2023-12-23T08:31:49Z</dcterms:modified>
  <dc:identifier>DAF2rvn_80M</dc:identifier>
</cp:coreProperties>
</file>

<file path=docProps/thumbnail.jpeg>
</file>